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</p:sldIdLst>
  <p:sldSz cy="5143500" cx="9144000"/>
  <p:notesSz cx="6858000" cy="9144000"/>
  <p:embeddedFontLst>
    <p:embeddedFont>
      <p:font typeface="Source Code Pro"/>
      <p:regular r:id="rId77"/>
      <p:bold r:id="rId78"/>
      <p:italic r:id="rId79"/>
      <p:boldItalic r:id="rId80"/>
    </p:embeddedFont>
    <p:embeddedFont>
      <p:font typeface="Average"/>
      <p:regular r:id="rId81"/>
    </p:embeddedFont>
    <p:embeddedFont>
      <p:font typeface="Roboto Mono"/>
      <p:regular r:id="rId82"/>
      <p:bold r:id="rId83"/>
      <p:italic r:id="rId84"/>
      <p:boldItalic r:id="rId85"/>
    </p:embeddedFont>
    <p:embeddedFont>
      <p:font typeface="Merriweather"/>
      <p:regular r:id="rId86"/>
      <p:bold r:id="rId87"/>
      <p:italic r:id="rId88"/>
      <p:boldItalic r:id="rId8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649111F-AFE1-4E0E-8358-22E2EE5F01CE}">
  <a:tblStyle styleId="{7649111F-AFE1-4E0E-8358-22E2EE5F01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font" Target="fonts/RobotoMono-italic.fntdata"/><Relationship Id="rId83" Type="http://schemas.openxmlformats.org/officeDocument/2006/relationships/font" Target="fonts/RobotoMono-bold.fntdata"/><Relationship Id="rId42" Type="http://schemas.openxmlformats.org/officeDocument/2006/relationships/slide" Target="slides/slide37.xml"/><Relationship Id="rId86" Type="http://schemas.openxmlformats.org/officeDocument/2006/relationships/font" Target="fonts/Merriweather-regular.fntdata"/><Relationship Id="rId41" Type="http://schemas.openxmlformats.org/officeDocument/2006/relationships/slide" Target="slides/slide36.xml"/><Relationship Id="rId85" Type="http://schemas.openxmlformats.org/officeDocument/2006/relationships/font" Target="fonts/RobotoMono-boldItalic.fntdata"/><Relationship Id="rId44" Type="http://schemas.openxmlformats.org/officeDocument/2006/relationships/slide" Target="slides/slide39.xml"/><Relationship Id="rId88" Type="http://schemas.openxmlformats.org/officeDocument/2006/relationships/font" Target="fonts/Merriweather-italic.fntdata"/><Relationship Id="rId43" Type="http://schemas.openxmlformats.org/officeDocument/2006/relationships/slide" Target="slides/slide38.xml"/><Relationship Id="rId87" Type="http://schemas.openxmlformats.org/officeDocument/2006/relationships/font" Target="fonts/Merriweather-bold.fntdata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font" Target="fonts/Merriweather-boldItalic.fntdata"/><Relationship Id="rId80" Type="http://schemas.openxmlformats.org/officeDocument/2006/relationships/font" Target="fonts/SourceCodePro-boldItalic.fntdata"/><Relationship Id="rId82" Type="http://schemas.openxmlformats.org/officeDocument/2006/relationships/font" Target="fonts/RobotoMono-regular.fntdata"/><Relationship Id="rId81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font" Target="fonts/SourceCodePro-regular.fntdata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font" Target="fonts/SourceCodePro-italic.fntdata"/><Relationship Id="rId34" Type="http://schemas.openxmlformats.org/officeDocument/2006/relationships/slide" Target="slides/slide29.xml"/><Relationship Id="rId78" Type="http://schemas.openxmlformats.org/officeDocument/2006/relationships/font" Target="fonts/SourceCodePro-bold.fntdata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ea188220b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Google Shape;33;gea188220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25637fce0_0_4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25637fce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25637fce0_0_5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625637fce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25637fce0_0_5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625637fce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25637fce0_0_6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625637fce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25637fce0_0_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25637fce0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625637fce0_0_7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625637fce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625637fce0_0_8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625637fce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625637fce0_0_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625637fce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625637fce0_0_9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625637fce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625637fce0_0_10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625637fce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3625637fce0_0_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3625637fce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25637fce0_0_10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625637fce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625637fce0_0_1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625637fce0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625637fce0_0_11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625637fce0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625637fce0_0_12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625637fce0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625637fce0_0_12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625637fce0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625637fce0_0_13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625637fce0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25637fce0_0_13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25637fce0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625637fce0_0_14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625637fce0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625637fce0_0_15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625637fce0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625637fce0_0_16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625637fce0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625637fce0_0_1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625637fce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625637fce0_0_1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625637fce0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625637fce0_0_17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625637fce0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625637fce0_0_18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625637fce0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625637fce0_0_1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625637fce0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625637fce0_0_1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625637fce0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625637fce0_0_2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625637fce0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625637fce0_0_2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625637fce0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625637fce0_0_22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625637fce0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625637fce0_0_22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625637fce0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625637fce0_0_23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625637fce0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625637fce0_0_1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625637fce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625637fce0_0_23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625637fce0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625637fce0_0_24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625637fce0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625637fce0_0_25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625637fce0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625637fce0_0_26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625637fce0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625637fce0_0_28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625637fce0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625637fce0_0_2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625637fce0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625637fce0_0_2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625637fce0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625637fce0_0_30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625637fce0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625637fce0_0_3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625637fce0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625637fce0_0_31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625637fce0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625637fce0_0_2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625637fce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625637fce0_0_32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625637fce0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36b46c9f315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36b46c9f3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625637fce0_0_37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625637fce0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625637fce0_0_3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625637fce0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3625637fce0_0_4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3625637fce0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625637fce0_0_40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625637fce0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625637fce0_0_41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625637fce0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625637fce0_0_41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3625637fce0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625637fce0_0_42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625637fce0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625637fce0_0_433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625637fce0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25637fce0_0_2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25637fce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3625637fce0_0_43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3625637fce0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625637fce0_0_44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625637fce0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625637fce0_0_45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625637fce0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625637fce0_0_45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3625637fce0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625637fce0_0_46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3625637fce0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625637fce0_0_47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625637fce0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625637fce0_0_47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625637fce0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3625637fce0_0_48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3625637fce0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625637fce0_0_49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625637fce0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62a964df91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362a964d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25637fce0_0_3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25637fce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3625637fce0_0_498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3625637fce0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625637fce0_0_5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3625637fce0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625637fce0_0_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625637fce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25637fce0_0_4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25637fce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romannurik.github.io/SlidesCodeHighlighter/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211425" y="1941275"/>
            <a:ext cx="52062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3200"/>
              <a:buFont typeface="Calibri"/>
              <a:buNone/>
              <a:defRPr b="1" i="0" sz="3200" u="none" cap="none" strike="noStrike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61925" y="2612325"/>
            <a:ext cx="53808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3" name="Google Shape;13;p2"/>
          <p:cNvCxnSpPr/>
          <p:nvPr/>
        </p:nvCxnSpPr>
        <p:spPr>
          <a:xfrm>
            <a:off x="290700" y="2669200"/>
            <a:ext cx="8443800" cy="0"/>
          </a:xfrm>
          <a:prstGeom prst="straightConnector1">
            <a:avLst/>
          </a:prstGeom>
          <a:noFill/>
          <a:ln cap="flat" cmpd="sng" w="19050">
            <a:solidFill>
              <a:srgbClr val="1072B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2400"/>
              <a:buFont typeface="Calibri"/>
              <a:buNone/>
              <a:defRPr b="1" sz="24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6" name="Google Shape;16;p3"/>
          <p:cNvCxnSpPr/>
          <p:nvPr/>
        </p:nvCxnSpPr>
        <p:spPr>
          <a:xfrm>
            <a:off x="243000" y="587800"/>
            <a:ext cx="8443800" cy="0"/>
          </a:xfrm>
          <a:prstGeom prst="straightConnector1">
            <a:avLst/>
          </a:prstGeom>
          <a:noFill/>
          <a:ln cap="flat" cmpd="sng" w="19050">
            <a:solidFill>
              <a:srgbClr val="1072BD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Font typeface="Calibri"/>
              <a:buChar char="●"/>
              <a:defRPr sz="2000"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  <a:defRPr sz="2000"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 sz="1800"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3200"/>
              <a:buFont typeface="Calibri"/>
              <a:buNone/>
              <a:defRPr b="1" sz="3200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" type="body"/>
          </p:nvPr>
        </p:nvSpPr>
        <p:spPr>
          <a:xfrm>
            <a:off x="457200" y="215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indent="-3429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indent="-3429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indent="-3429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indent="-3429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indent="-3429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indent="-3429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indent="-3429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indent="-3429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_2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Google Shape;24;p7"/>
          <p:cNvGraphicFramePr/>
          <p:nvPr/>
        </p:nvGraphicFramePr>
        <p:xfrm>
          <a:off x="952500" y="2001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7239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my_code = goes_here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25" name="Google Shape;25;p7"/>
          <p:cNvSpPr txBox="1"/>
          <p:nvPr/>
        </p:nvSpPr>
        <p:spPr>
          <a:xfrm>
            <a:off x="995850" y="1344900"/>
            <a:ext cx="450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https://romannurik.github.io/SlidesCodeHighlighter/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bg>
      <p:bgPr>
        <a:solidFill>
          <a:srgbClr val="D9EAD3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525150" y="2082650"/>
            <a:ext cx="8093700" cy="9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4800"/>
              <a:buNone/>
              <a:defRPr sz="4800">
                <a:solidFill>
                  <a:srgbClr val="BE071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" name="Google Shape;30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://jamcoders.org.jm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8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Char char="●"/>
              <a:defRPr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○"/>
              <a:defRPr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■"/>
              <a:defRPr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  <a:defRPr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  <a:defRPr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■"/>
              <a:defRPr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  <a:defRPr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  <a:defRPr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■"/>
              <a:defRPr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8226150" y="4561825"/>
            <a:ext cx="1002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"/>
              </a:rPr>
              <a:t>jamcoders.org.jm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26898" l="0" r="0" t="25620"/>
          <a:stretch/>
        </p:blipFill>
        <p:spPr>
          <a:xfrm>
            <a:off x="8055956" y="4771443"/>
            <a:ext cx="1002476" cy="2677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loverseyepress.com/post/art-by-vesna-jovanovic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python.org/dev/peps/pep-0008/" TargetMode="Externa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ctrTitle"/>
          </p:nvPr>
        </p:nvSpPr>
        <p:spPr>
          <a:xfrm>
            <a:off x="211425" y="1941275"/>
            <a:ext cx="5206200" cy="7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JamCoders: Week 1</a:t>
            </a:r>
            <a:endParaRPr/>
          </a:p>
        </p:txBody>
      </p:sp>
      <p:sp>
        <p:nvSpPr>
          <p:cNvPr id="36" name="Google Shape;36;p10"/>
          <p:cNvSpPr txBox="1"/>
          <p:nvPr>
            <p:ph idx="1" type="subTitle"/>
          </p:nvPr>
        </p:nvSpPr>
        <p:spPr>
          <a:xfrm>
            <a:off x="161925" y="2612325"/>
            <a:ext cx="8670600" cy="23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Lecture 2A: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Style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Control Flow, Conditionals</a:t>
            </a:r>
            <a:endParaRPr sz="26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 Functions</a:t>
            </a:r>
            <a:endParaRPr/>
          </a:p>
        </p:txBody>
      </p:sp>
      <p:pic>
        <p:nvPicPr>
          <p:cNvPr id="37" name="Google Shape;37;p1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9200" y="254175"/>
            <a:ext cx="2346599" cy="312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 Conventions</a:t>
            </a:r>
            <a:endParaRPr/>
          </a:p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 comments to describe what your code does if it isn’t obvious from the variable names and operators.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is also useful to document any assumptions in the code. </a:t>
            </a:r>
            <a:endParaRPr/>
          </a:p>
        </p:txBody>
      </p:sp>
      <p:graphicFrame>
        <p:nvGraphicFramePr>
          <p:cNvPr id="91" name="Google Shape;91;p19"/>
          <p:cNvGraphicFramePr/>
          <p:nvPr/>
        </p:nvGraphicFramePr>
        <p:xfrm>
          <a:off x="1300738" y="1507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59617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Check whether or not the given number of students can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fit in the lecture hall during an exam.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"Number of students: 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Number of seats in the Auditorium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num_seats = </a:t>
                      </a:r>
                      <a:r>
                        <a:rPr lang="en" sz="13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145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This is the number of seats per student to space out.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space_requirement = </a:t>
                      </a:r>
                      <a:r>
                        <a:rPr lang="en" sz="13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(num_students * space_requirement &lt;= num_seats)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Putting It All Together: Style Example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Take a minute to see if you can figure out, what does this code do?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98" name="Google Shape;98;p20"/>
          <p:cNvGraphicFramePr/>
          <p:nvPr/>
        </p:nvGraphicFramePr>
        <p:xfrm>
          <a:off x="1093338" y="2145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6743100"/>
              </a:tblGrid>
              <a:tr h="125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a number: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x = ((number // (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**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 %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!=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(x)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Example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Take a minute to see if you can figure out, what does this code do?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Answer: You probably can’t. Let’s see if better style can help.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5" name="Google Shape;105;p21"/>
          <p:cNvGraphicFramePr/>
          <p:nvPr/>
        </p:nvGraphicFramePr>
        <p:xfrm>
          <a:off x="1093338" y="2145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6743100"/>
              </a:tblGrid>
              <a:tr h="125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a number: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x = ((number // (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**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 %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!=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(x)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Style Example</a:t>
            </a:r>
            <a:endParaRPr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Cleaning the code up…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Pull out nested calculations into well-named variables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2" name="Google Shape;112;p22"/>
          <p:cNvGraphicFramePr/>
          <p:nvPr/>
        </p:nvGraphicFramePr>
        <p:xfrm>
          <a:off x="1093338" y="2145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6743100"/>
              </a:tblGrid>
              <a:tr h="1642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a number: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num_thousands = number // (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**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x = num_thousands %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!=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(x)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Style Example</a:t>
            </a:r>
            <a:endParaRPr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Cleaning the code up…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Pull out nested calculations into well-named variables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Pick a clearer named variable for the result than x.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9" name="Google Shape;119;p23"/>
          <p:cNvGraphicFramePr/>
          <p:nvPr/>
        </p:nvGraphicFramePr>
        <p:xfrm>
          <a:off x="1093338" y="2145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6743100"/>
              </a:tblGrid>
              <a:tr h="1642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a number: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num_thousands = number // (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**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thousands_digit_non_zero = (num_thousands %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!=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(thousands_digit_non_zero)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Style Example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Cleaning the code up…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Pull out nested calculations into well-named variables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Pick a clearer named variable for the result than x.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Add descriptive comments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26" name="Google Shape;126;p24"/>
          <p:cNvGraphicFramePr/>
          <p:nvPr/>
        </p:nvGraphicFramePr>
        <p:xfrm>
          <a:off x="1093338" y="2145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6743100"/>
              </a:tblGrid>
              <a:tr h="1642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Take in any integer from the user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a number: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Check if the thousands place is non-zero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num_thousands = number // (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**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thousands_digit_non_zero = (num_thousands %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!=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Tell the user whether thousands place is non-zero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(thousands_digit_non_zero)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Example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Well-styled code is much easier to read, maintain, and collaborate on.</a:t>
            </a:r>
            <a:endParaRPr/>
          </a:p>
        </p:txBody>
      </p:sp>
      <p:graphicFrame>
        <p:nvGraphicFramePr>
          <p:cNvPr id="133" name="Google Shape;133;p25"/>
          <p:cNvGraphicFramePr/>
          <p:nvPr/>
        </p:nvGraphicFramePr>
        <p:xfrm>
          <a:off x="242988" y="2099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515125"/>
              </a:tblGrid>
              <a:tr h="943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= </a:t>
                      </a:r>
                      <a:r>
                        <a:rPr lang="en" sz="110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10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10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a number: "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x = ((number // (</a:t>
                      </a:r>
                      <a:r>
                        <a:rPr lang="en" sz="110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** </a:t>
                      </a:r>
                      <a:r>
                        <a:rPr lang="en" sz="110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 % </a:t>
                      </a:r>
                      <a:r>
                        <a:rPr lang="en" sz="110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!= </a:t>
                      </a:r>
                      <a:r>
                        <a:rPr lang="en" sz="110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(x)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4" name="Google Shape;134;p25"/>
          <p:cNvGraphicFramePr/>
          <p:nvPr/>
        </p:nvGraphicFramePr>
        <p:xfrm>
          <a:off x="4194938" y="2087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569050"/>
              </a:tblGrid>
              <a:tr h="1892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Take in any integer from the user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= </a:t>
                      </a:r>
                      <a:r>
                        <a:rPr lang="en" sz="110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10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10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a number: "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Check if the thousands place is non-zero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num_thousands = number // (</a:t>
                      </a:r>
                      <a:r>
                        <a:rPr lang="en" sz="110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** </a:t>
                      </a:r>
                      <a:r>
                        <a:rPr lang="en" sz="110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thousands_digit_non_zero = (num_thousands % </a:t>
                      </a:r>
                      <a:r>
                        <a:rPr lang="en" sz="110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!= </a:t>
                      </a:r>
                      <a:r>
                        <a:rPr lang="en" sz="110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Tell the user whether thousands place is non-zero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10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(thousands_digit_non_zero)</a:t>
                      </a:r>
                      <a:endParaRPr sz="110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135" name="Google Shape;135;p25"/>
          <p:cNvSpPr txBox="1"/>
          <p:nvPr/>
        </p:nvSpPr>
        <p:spPr>
          <a:xfrm>
            <a:off x="192225" y="1665675"/>
            <a:ext cx="133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Before: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5"/>
          <p:cNvSpPr txBox="1"/>
          <p:nvPr/>
        </p:nvSpPr>
        <p:spPr>
          <a:xfrm>
            <a:off x="4171475" y="1665675"/>
            <a:ext cx="133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After: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525150" y="2082650"/>
            <a:ext cx="8093700" cy="9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Flow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Flow</a:t>
            </a:r>
            <a:endParaRPr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Control flow</a:t>
            </a:r>
            <a:r>
              <a:rPr lang="en"/>
              <a:t> is what we call the types of constructs in a programming language that allow us to </a:t>
            </a:r>
            <a:r>
              <a:rPr b="1" lang="en"/>
              <a:t>control</a:t>
            </a:r>
            <a:r>
              <a:rPr lang="en"/>
              <a:t> the </a:t>
            </a:r>
            <a:r>
              <a:rPr b="1" lang="en"/>
              <a:t>flow</a:t>
            </a:r>
            <a:r>
              <a:rPr lang="en"/>
              <a:t> of execution in our code.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Flow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Control flow</a:t>
            </a:r>
            <a:r>
              <a:rPr lang="en"/>
              <a:t> is what we call the types of constructs in a programming language that allow us to </a:t>
            </a:r>
            <a:r>
              <a:rPr b="1" lang="en"/>
              <a:t>control</a:t>
            </a:r>
            <a:r>
              <a:rPr lang="en"/>
              <a:t> the </a:t>
            </a:r>
            <a:r>
              <a:rPr b="1" lang="en"/>
              <a:t>flow</a:t>
            </a:r>
            <a:r>
              <a:rPr lang="en"/>
              <a:t> of execution in our code.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 far, Python has executed each line 1 by 1, in order.</a:t>
            </a:r>
            <a:endParaRPr/>
          </a:p>
        </p:txBody>
      </p:sp>
      <p:graphicFrame>
        <p:nvGraphicFramePr>
          <p:cNvPr id="154" name="Google Shape;154;p28"/>
          <p:cNvGraphicFramePr/>
          <p:nvPr/>
        </p:nvGraphicFramePr>
        <p:xfrm>
          <a:off x="516938" y="223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type="title"/>
          </p:nvPr>
        </p:nvSpPr>
        <p:spPr>
          <a:xfrm>
            <a:off x="525150" y="2082650"/>
            <a:ext cx="8093700" cy="9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Flow</a:t>
            </a:r>
            <a:endParaRPr/>
          </a:p>
        </p:txBody>
      </p:sp>
      <p:sp>
        <p:nvSpPr>
          <p:cNvPr id="160" name="Google Shape;160;p29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if we only want to print “That’s a lot!” if the user gives a large amount of students?</a:t>
            </a:r>
            <a:endParaRPr/>
          </a:p>
        </p:txBody>
      </p:sp>
      <p:graphicFrame>
        <p:nvGraphicFramePr>
          <p:cNvPr id="161" name="Google Shape;161;p29"/>
          <p:cNvGraphicFramePr/>
          <p:nvPr/>
        </p:nvGraphicFramePr>
        <p:xfrm>
          <a:off x="516938" y="223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Flow</a:t>
            </a:r>
            <a:endParaRPr/>
          </a:p>
        </p:txBody>
      </p:sp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if we only want to print “That’s a lot!” if the user gives a large amount of students?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is where Control Flow comes in...</a:t>
            </a:r>
            <a:endParaRPr/>
          </a:p>
        </p:txBody>
      </p:sp>
      <p:graphicFrame>
        <p:nvGraphicFramePr>
          <p:cNvPr id="168" name="Google Shape;168;p30"/>
          <p:cNvGraphicFramePr/>
          <p:nvPr/>
        </p:nvGraphicFramePr>
        <p:xfrm>
          <a:off x="516938" y="223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Flow</a:t>
            </a:r>
            <a:endParaRPr/>
          </a:p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Python, control flow is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Conditionals (if/elif/else)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Loops (while, for)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Flow</a:t>
            </a:r>
            <a:endParaRPr/>
          </a:p>
        </p:txBody>
      </p:sp>
      <p:sp>
        <p:nvSpPr>
          <p:cNvPr id="180" name="Google Shape;180;p32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Python, control flow is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b="1" lang="en"/>
              <a:t>Conditionals (if/elif/else)</a:t>
            </a:r>
            <a:endParaRPr b="1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Loops (while, for)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will learn </a:t>
            </a:r>
            <a:r>
              <a:rPr i="1" lang="en"/>
              <a:t>conditionals</a:t>
            </a:r>
            <a:r>
              <a:rPr lang="en"/>
              <a:t> now, and </a:t>
            </a:r>
            <a:r>
              <a:rPr i="1" lang="en"/>
              <a:t>loops</a:t>
            </a:r>
            <a:r>
              <a:rPr lang="en"/>
              <a:t> later.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Statements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Conditionals</a:t>
            </a:r>
            <a:endParaRPr/>
          </a:p>
        </p:txBody>
      </p:sp>
      <p:sp>
        <p:nvSpPr>
          <p:cNvPr id="191" name="Google Shape;191;p34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condition</a:t>
            </a:r>
            <a:r>
              <a:rPr b="1" lang="en" u="sng"/>
              <a:t>al</a:t>
            </a:r>
            <a:r>
              <a:rPr lang="en"/>
              <a:t>: control structure to run code block only if a certain condition is met.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condition</a:t>
            </a:r>
            <a:r>
              <a:rPr lang="en"/>
              <a:t>: expression that evaluates to True or False, used in a conditional statement.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Statements</a:t>
            </a:r>
            <a:endParaRPr/>
          </a:p>
        </p:txBody>
      </p:sp>
      <p:sp>
        <p:nvSpPr>
          <p:cNvPr id="197" name="Google Shape;197;p3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condition</a:t>
            </a:r>
            <a:r>
              <a:rPr b="1" lang="en" u="sng"/>
              <a:t>al</a:t>
            </a:r>
            <a:r>
              <a:rPr lang="en"/>
              <a:t>: control structure to run code block only if a certain condition is met.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condition</a:t>
            </a:r>
            <a:r>
              <a:rPr lang="en"/>
              <a:t>: expression that evaluates to True or False, used in a conditional statement.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98" name="Google Shape;198;p35"/>
          <p:cNvGraphicFramePr/>
          <p:nvPr/>
        </p:nvGraphicFramePr>
        <p:xfrm>
          <a:off x="3224363" y="2588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2114450"/>
              </a:tblGrid>
              <a:tr h="1565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cxnSp>
        <p:nvCxnSpPr>
          <p:cNvPr id="199" name="Google Shape;199;p35"/>
          <p:cNvCxnSpPr/>
          <p:nvPr/>
        </p:nvCxnSpPr>
        <p:spPr>
          <a:xfrm flipH="1">
            <a:off x="4489375" y="2408225"/>
            <a:ext cx="545100" cy="228000"/>
          </a:xfrm>
          <a:prstGeom prst="straightConnector1">
            <a:avLst/>
          </a:prstGeom>
          <a:noFill/>
          <a:ln cap="flat" cmpd="sng" w="19050">
            <a:solidFill>
              <a:srgbClr val="FBC02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0" name="Google Shape;200;p35"/>
          <p:cNvSpPr txBox="1"/>
          <p:nvPr/>
        </p:nvSpPr>
        <p:spPr>
          <a:xfrm>
            <a:off x="4955200" y="2101000"/>
            <a:ext cx="100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Condition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5"/>
          <p:cNvSpPr/>
          <p:nvPr/>
        </p:nvSpPr>
        <p:spPr>
          <a:xfrm>
            <a:off x="2745175" y="2566800"/>
            <a:ext cx="479100" cy="1566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FBC0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BC02D"/>
              </a:solidFill>
            </a:endParaRPr>
          </a:p>
        </p:txBody>
      </p:sp>
      <p:sp>
        <p:nvSpPr>
          <p:cNvPr id="202" name="Google Shape;202;p35"/>
          <p:cNvSpPr txBox="1"/>
          <p:nvPr/>
        </p:nvSpPr>
        <p:spPr>
          <a:xfrm>
            <a:off x="1629050" y="3149700"/>
            <a:ext cx="105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Conditional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Statements</a:t>
            </a:r>
            <a:endParaRPr/>
          </a:p>
        </p:txBody>
      </p:sp>
      <p:sp>
        <p:nvSpPr>
          <p:cNvPr id="208" name="Google Shape;208;p3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condition</a:t>
            </a:r>
            <a:r>
              <a:rPr b="1" lang="en" u="sng"/>
              <a:t>al</a:t>
            </a:r>
            <a:r>
              <a:rPr lang="en"/>
              <a:t>: control structure to run code block only if a certain condition is met.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condition</a:t>
            </a:r>
            <a:r>
              <a:rPr lang="en"/>
              <a:t>: expression that evaluates to True or False, used in a conditional statement.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09" name="Google Shape;209;p36"/>
          <p:cNvGraphicFramePr/>
          <p:nvPr/>
        </p:nvGraphicFramePr>
        <p:xfrm>
          <a:off x="3224363" y="2588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2114450"/>
              </a:tblGrid>
              <a:tr h="1565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210" name="Google Shape;210;p36"/>
          <p:cNvSpPr txBox="1"/>
          <p:nvPr/>
        </p:nvSpPr>
        <p:spPr>
          <a:xfrm>
            <a:off x="5706900" y="2588550"/>
            <a:ext cx="2979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If `condition` evaluates to True, then all indented lines after the condition get executed. </a:t>
            </a:r>
            <a:endParaRPr sz="17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Otherwise, they get skipped</a:t>
            </a:r>
            <a:endParaRPr sz="17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1" name="Google Shape;211;p36"/>
          <p:cNvCxnSpPr/>
          <p:nvPr/>
        </p:nvCxnSpPr>
        <p:spPr>
          <a:xfrm flipH="1">
            <a:off x="4489375" y="2408225"/>
            <a:ext cx="545100" cy="228000"/>
          </a:xfrm>
          <a:prstGeom prst="straightConnector1">
            <a:avLst/>
          </a:prstGeom>
          <a:noFill/>
          <a:ln cap="flat" cmpd="sng" w="19050">
            <a:solidFill>
              <a:srgbClr val="FBC02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2" name="Google Shape;212;p36"/>
          <p:cNvSpPr txBox="1"/>
          <p:nvPr/>
        </p:nvSpPr>
        <p:spPr>
          <a:xfrm>
            <a:off x="4955200" y="2101000"/>
            <a:ext cx="100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Condition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36"/>
          <p:cNvSpPr/>
          <p:nvPr/>
        </p:nvSpPr>
        <p:spPr>
          <a:xfrm>
            <a:off x="2745175" y="2566800"/>
            <a:ext cx="479100" cy="15660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FBC0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BC02D"/>
              </a:solidFill>
            </a:endParaRPr>
          </a:p>
        </p:txBody>
      </p:sp>
      <p:sp>
        <p:nvSpPr>
          <p:cNvPr id="214" name="Google Shape;214;p36"/>
          <p:cNvSpPr txBox="1"/>
          <p:nvPr/>
        </p:nvSpPr>
        <p:spPr>
          <a:xfrm>
            <a:off x="1629050" y="3149700"/>
            <a:ext cx="105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Conditional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Statements</a:t>
            </a:r>
            <a:endParaRPr/>
          </a:p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Back to our example. What if we only want to print “That’s a lot!” if the user gives a large amount of students?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21" name="Google Shape;221;p37"/>
          <p:cNvGraphicFramePr/>
          <p:nvPr/>
        </p:nvGraphicFramePr>
        <p:xfrm>
          <a:off x="516938" y="223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Statements</a:t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Back to our example. What if we only want to print “That’s a lot!” if the user gives a large amount of students?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 a conditional!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condition is `num_students &gt; 100`.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28" name="Google Shape;228;p38"/>
          <p:cNvGraphicFramePr/>
          <p:nvPr/>
        </p:nvGraphicFramePr>
        <p:xfrm>
          <a:off x="516938" y="223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num_students &gt;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</a:t>
            </a:r>
            <a:endParaRPr/>
          </a:p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 reads the code you write?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Compiler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You (today)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You (future)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Other people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Statements</a:t>
            </a:r>
            <a:endParaRPr/>
          </a:p>
        </p:txBody>
      </p:sp>
      <p:sp>
        <p:nvSpPr>
          <p:cNvPr id="234" name="Google Shape;234;p39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tell Python what’s part of the conditional based on indentation.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All lines that are indented immediately after the condition are part of the conditional, and </a:t>
            </a:r>
            <a:r>
              <a:rPr lang="en" u="sng"/>
              <a:t>will only be executed if the condition is true.</a:t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35" name="Google Shape;235;p39"/>
          <p:cNvGraphicFramePr/>
          <p:nvPr/>
        </p:nvGraphicFramePr>
        <p:xfrm>
          <a:off x="516938" y="223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num_students &gt;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236" name="Google Shape;236;p39"/>
          <p:cNvSpPr/>
          <p:nvPr/>
        </p:nvSpPr>
        <p:spPr>
          <a:xfrm>
            <a:off x="166800" y="2918725"/>
            <a:ext cx="3905100" cy="551100"/>
          </a:xfrm>
          <a:prstGeom prst="ellipse">
            <a:avLst/>
          </a:prstGeom>
          <a:noFill/>
          <a:ln cap="flat" cmpd="sng" w="28575">
            <a:solidFill>
              <a:srgbClr val="FBC0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Statements</a:t>
            </a:r>
            <a:endParaRPr/>
          </a:p>
        </p:txBody>
      </p:sp>
      <p:sp>
        <p:nvSpPr>
          <p:cNvPr id="242" name="Google Shape;242;p4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tell Python what’s part of the conditional based on indentation.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All lines that are indented immediately after the condition are part of the conditional, and </a:t>
            </a:r>
            <a:r>
              <a:rPr lang="en" u="sng"/>
              <a:t>will only be executed if the condition is true.</a:t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group of indented lines is called the “body” of the conditional or “block”.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43" name="Google Shape;243;p40"/>
          <p:cNvGraphicFramePr/>
          <p:nvPr/>
        </p:nvGraphicFramePr>
        <p:xfrm>
          <a:off x="516938" y="223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num_students &gt;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"Wow, more than 100!"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244" name="Google Shape;244;p40"/>
          <p:cNvSpPr/>
          <p:nvPr/>
        </p:nvSpPr>
        <p:spPr>
          <a:xfrm>
            <a:off x="166800" y="2918725"/>
            <a:ext cx="5017500" cy="847200"/>
          </a:xfrm>
          <a:prstGeom prst="ellipse">
            <a:avLst/>
          </a:prstGeom>
          <a:noFill/>
          <a:ln cap="flat" cmpd="sng" w="28575">
            <a:solidFill>
              <a:srgbClr val="FBC0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Statements</a:t>
            </a:r>
            <a:endParaRPr/>
          </a:p>
        </p:txBody>
      </p:sp>
      <p:sp>
        <p:nvSpPr>
          <p:cNvPr id="250" name="Google Shape;250;p41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tell Python what’s part of the conditional based on indentation.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 soon as the lines go back to the previous level of indentation, they are no longer part of the conditional, and get executed every time.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51" name="Google Shape;251;p41"/>
          <p:cNvGraphicFramePr/>
          <p:nvPr/>
        </p:nvGraphicFramePr>
        <p:xfrm>
          <a:off x="516938" y="223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num_students &gt;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"Wow, more than 100!"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252" name="Google Shape;252;p41"/>
          <p:cNvSpPr/>
          <p:nvPr/>
        </p:nvSpPr>
        <p:spPr>
          <a:xfrm>
            <a:off x="166800" y="3604525"/>
            <a:ext cx="7762800" cy="847200"/>
          </a:xfrm>
          <a:prstGeom prst="ellipse">
            <a:avLst/>
          </a:prstGeom>
          <a:noFill/>
          <a:ln cap="flat" cmpd="sng" w="28575">
            <a:solidFill>
              <a:srgbClr val="FBC0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Else Statement</a:t>
            </a:r>
            <a:endParaRPr/>
          </a:p>
        </p:txBody>
      </p:sp>
      <p:sp>
        <p:nvSpPr>
          <p:cNvPr id="258" name="Google Shape;258;p42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if we also want to give alternative instructions for if the condition </a:t>
            </a:r>
            <a:r>
              <a:rPr i="1" lang="en"/>
              <a:t>isn’t</a:t>
            </a:r>
            <a:r>
              <a:rPr lang="en"/>
              <a:t> met?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Else Statement</a:t>
            </a:r>
            <a:endParaRPr/>
          </a:p>
        </p:txBody>
      </p:sp>
      <p:sp>
        <p:nvSpPr>
          <p:cNvPr id="264" name="Google Shape;264;p4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if we also want to give alternative instructions for if the condition </a:t>
            </a:r>
            <a:r>
              <a:rPr i="1" lang="en"/>
              <a:t>isn’t</a:t>
            </a:r>
            <a:r>
              <a:rPr lang="en"/>
              <a:t> met?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 an `else` statement: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65" name="Google Shape;265;p43"/>
          <p:cNvGraphicFramePr/>
          <p:nvPr/>
        </p:nvGraphicFramePr>
        <p:xfrm>
          <a:off x="2660075" y="2190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823825"/>
              </a:tblGrid>
              <a:tr h="1565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Else Statement</a:t>
            </a:r>
            <a:endParaRPr/>
          </a:p>
        </p:txBody>
      </p:sp>
      <p:graphicFrame>
        <p:nvGraphicFramePr>
          <p:cNvPr id="271" name="Google Shape;271;p44"/>
          <p:cNvGraphicFramePr/>
          <p:nvPr/>
        </p:nvGraphicFramePr>
        <p:xfrm>
          <a:off x="2552988" y="710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823825"/>
              </a:tblGrid>
              <a:tr h="1565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272" name="Google Shape;272;p44"/>
          <p:cNvSpPr/>
          <p:nvPr/>
        </p:nvSpPr>
        <p:spPr>
          <a:xfrm>
            <a:off x="2553000" y="2710325"/>
            <a:ext cx="3359725" cy="978475"/>
          </a:xfrm>
          <a:prstGeom prst="flowChartDecision">
            <a:avLst/>
          </a:prstGeom>
          <a:solidFill>
            <a:srgbClr val="FFEB38"/>
          </a:solidFill>
          <a:ln cap="flat" cmpd="sng" w="9525">
            <a:solidFill>
              <a:srgbClr val="0040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Is condition True?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3" name="Google Shape;273;p44"/>
          <p:cNvCxnSpPr/>
          <p:nvPr/>
        </p:nvCxnSpPr>
        <p:spPr>
          <a:xfrm>
            <a:off x="4926738" y="3489100"/>
            <a:ext cx="431100" cy="399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44"/>
          <p:cNvSpPr txBox="1"/>
          <p:nvPr/>
        </p:nvSpPr>
        <p:spPr>
          <a:xfrm>
            <a:off x="5214963" y="3843850"/>
            <a:ext cx="5196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yes</a:t>
            </a:r>
            <a:endParaRPr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275" name="Google Shape;275;p44"/>
          <p:cNvCxnSpPr>
            <a:endCxn id="276" idx="1"/>
          </p:cNvCxnSpPr>
          <p:nvPr/>
        </p:nvCxnSpPr>
        <p:spPr>
          <a:xfrm>
            <a:off x="5694638" y="4265800"/>
            <a:ext cx="269100" cy="411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6" name="Google Shape;276;p44"/>
          <p:cNvSpPr/>
          <p:nvPr/>
        </p:nvSpPr>
        <p:spPr>
          <a:xfrm>
            <a:off x="5963738" y="4268050"/>
            <a:ext cx="2034900" cy="817500"/>
          </a:xfrm>
          <a:prstGeom prst="rect">
            <a:avLst/>
          </a:prstGeom>
          <a:solidFill>
            <a:srgbClr val="8BC34A"/>
          </a:solidFill>
          <a:ln cap="flat" cmpd="sng" w="9525">
            <a:solidFill>
              <a:srgbClr val="0040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action1()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action2()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7" name="Google Shape;277;p44"/>
          <p:cNvCxnSpPr/>
          <p:nvPr/>
        </p:nvCxnSpPr>
        <p:spPr>
          <a:xfrm flipH="1">
            <a:off x="3469875" y="3541051"/>
            <a:ext cx="163200" cy="387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8" name="Google Shape;278;p44"/>
          <p:cNvSpPr txBox="1"/>
          <p:nvPr/>
        </p:nvSpPr>
        <p:spPr>
          <a:xfrm>
            <a:off x="3166575" y="3808151"/>
            <a:ext cx="4665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no</a:t>
            </a:r>
            <a:endParaRPr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79" name="Google Shape;279;p44"/>
          <p:cNvSpPr/>
          <p:nvPr/>
        </p:nvSpPr>
        <p:spPr>
          <a:xfrm>
            <a:off x="812950" y="4268050"/>
            <a:ext cx="2268600" cy="817500"/>
          </a:xfrm>
          <a:prstGeom prst="rect">
            <a:avLst/>
          </a:prstGeom>
          <a:solidFill>
            <a:srgbClr val="009688"/>
          </a:solidFill>
          <a:ln cap="flat" cmpd="sng" w="9525">
            <a:solidFill>
              <a:srgbClr val="0040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alt_action1()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0" name="Google Shape;280;p44"/>
          <p:cNvCxnSpPr>
            <a:endCxn id="279" idx="3"/>
          </p:cNvCxnSpPr>
          <p:nvPr/>
        </p:nvCxnSpPr>
        <p:spPr>
          <a:xfrm flipH="1">
            <a:off x="3081550" y="4146700"/>
            <a:ext cx="255600" cy="530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Else Statement</a:t>
            </a:r>
            <a:endParaRPr/>
          </a:p>
        </p:txBody>
      </p:sp>
      <p:sp>
        <p:nvSpPr>
          <p:cNvPr id="286" name="Google Shape;286;p4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Print “That’s not many…” if there are not more than 100 students.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87" name="Google Shape;287;p45"/>
          <p:cNvGraphicFramePr/>
          <p:nvPr/>
        </p:nvGraphicFramePr>
        <p:xfrm>
          <a:off x="516938" y="177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num_students &gt;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"Wow, more than 100!"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Else Statement</a:t>
            </a:r>
            <a:endParaRPr/>
          </a:p>
        </p:txBody>
      </p:sp>
      <p:sp>
        <p:nvSpPr>
          <p:cNvPr id="293" name="Google Shape;293;p4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Print “That’s not many…” if there are not more than 100 students.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94" name="Google Shape;294;p46"/>
          <p:cNvGraphicFramePr/>
          <p:nvPr/>
        </p:nvGraphicFramePr>
        <p:xfrm>
          <a:off x="516938" y="177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8110125"/>
              </a:tblGrid>
              <a:tr h="1305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num_students &gt; </a:t>
                      </a:r>
                      <a:r>
                        <a:rPr lang="en" sz="16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100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"Wow, more than 100!"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"That’s not very many..."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 there are"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Elif Statement</a:t>
            </a:r>
            <a:endParaRPr/>
          </a:p>
        </p:txBody>
      </p:sp>
      <p:sp>
        <p:nvSpPr>
          <p:cNvPr id="300" name="Google Shape;300;p47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But sometimes there are more than just 2 choices…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Elif Statement</a:t>
            </a:r>
            <a:endParaRPr/>
          </a:p>
        </p:txBody>
      </p:sp>
      <p:sp>
        <p:nvSpPr>
          <p:cNvPr id="306" name="Google Shape;306;p48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But sometimes there are more than just 2 choices…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 an `elif` statement: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`elif` is short for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“else if”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07" name="Google Shape;307;p48"/>
          <p:cNvGraphicFramePr/>
          <p:nvPr/>
        </p:nvGraphicFramePr>
        <p:xfrm>
          <a:off x="2892288" y="177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145200"/>
              </a:tblGrid>
              <a:tr h="3036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condition1: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condition2: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</a:t>
            </a:r>
            <a:endParaRPr/>
          </a:p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 reads the code you write?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Compiler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You (today)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You (future)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Other people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Style</a:t>
            </a:r>
            <a:r>
              <a:rPr lang="en"/>
              <a:t> is the unofficial rules of writing a program that make it easier for others to understand. 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Elif Statement</a:t>
            </a:r>
            <a:endParaRPr/>
          </a:p>
        </p:txBody>
      </p:sp>
      <p:sp>
        <p:nvSpPr>
          <p:cNvPr id="313" name="Google Shape;313;p49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can keep adding as many conditions as we want.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14" name="Google Shape;314;p49"/>
          <p:cNvGraphicFramePr/>
          <p:nvPr/>
        </p:nvGraphicFramePr>
        <p:xfrm>
          <a:off x="2892288" y="177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145200"/>
              </a:tblGrid>
              <a:tr h="3036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condition1: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condition2: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condition3: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alt_action3()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Elif Statement</a:t>
            </a:r>
            <a:endParaRPr/>
          </a:p>
        </p:txBody>
      </p:sp>
      <p:sp>
        <p:nvSpPr>
          <p:cNvPr id="320" name="Google Shape;320;p5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can keep adding as many conditions as we want.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body only gets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executed if </a:t>
            </a:r>
            <a:r>
              <a:rPr lang="en"/>
              <a:t>condition3</a:t>
            </a:r>
            <a:r>
              <a:rPr lang="en"/>
              <a:t> is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True AND all previous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conditions (condition1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&amp; condition2) are False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21" name="Google Shape;321;p50"/>
          <p:cNvGraphicFramePr/>
          <p:nvPr/>
        </p:nvGraphicFramePr>
        <p:xfrm>
          <a:off x="2892288" y="177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145200"/>
              </a:tblGrid>
              <a:tr h="3036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condition1: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condition2: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alt_action1()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...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condition3: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alt_action2()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alt_action3()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cxnSp>
        <p:nvCxnSpPr>
          <p:cNvPr id="322" name="Google Shape;322;p50"/>
          <p:cNvCxnSpPr/>
          <p:nvPr/>
        </p:nvCxnSpPr>
        <p:spPr>
          <a:xfrm>
            <a:off x="1952875" y="4112500"/>
            <a:ext cx="1298100" cy="195300"/>
          </a:xfrm>
          <a:prstGeom prst="straightConnector1">
            <a:avLst/>
          </a:prstGeom>
          <a:noFill/>
          <a:ln cap="flat" cmpd="sng" w="28575">
            <a:solidFill>
              <a:srgbClr val="FBC02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Elif Statement</a:t>
            </a:r>
            <a:endParaRPr/>
          </a:p>
        </p:txBody>
      </p:sp>
      <p:sp>
        <p:nvSpPr>
          <p:cNvPr id="328" name="Google Shape;328;p51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see it in action: let’s print something different for class sizes 50-100.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29" name="Google Shape;329;p51"/>
          <p:cNvGraphicFramePr/>
          <p:nvPr/>
        </p:nvGraphicFramePr>
        <p:xfrm>
          <a:off x="166788" y="1522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5405700"/>
              </a:tblGrid>
              <a:tr h="2222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 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num_students &gt; </a:t>
                      </a:r>
                      <a:r>
                        <a:rPr lang="en" sz="13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100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"Wow, more than 100!"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"Less than 50? That’s not very many..."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330" name="Google Shape;330;p51"/>
          <p:cNvSpPr/>
          <p:nvPr/>
        </p:nvSpPr>
        <p:spPr>
          <a:xfrm>
            <a:off x="5648700" y="1470050"/>
            <a:ext cx="2039400" cy="877175"/>
          </a:xfrm>
          <a:prstGeom prst="flowChartDecision">
            <a:avLst/>
          </a:prstGeom>
          <a:solidFill>
            <a:srgbClr val="FFEB38"/>
          </a:solidFill>
          <a:ln cap="flat" cmpd="sng" w="9525">
            <a:solidFill>
              <a:srgbClr val="0040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Calibri"/>
                <a:ea typeface="Calibri"/>
                <a:cs typeface="Calibri"/>
                <a:sym typeface="Calibri"/>
              </a:rPr>
              <a:t>num_students &gt; 100?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1" name="Google Shape;331;p51"/>
          <p:cNvCxnSpPr>
            <a:stCxn id="330" idx="3"/>
          </p:cNvCxnSpPr>
          <p:nvPr/>
        </p:nvCxnSpPr>
        <p:spPr>
          <a:xfrm>
            <a:off x="7688100" y="1908638"/>
            <a:ext cx="476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2" name="Google Shape;332;p51"/>
          <p:cNvCxnSpPr>
            <a:stCxn id="330" idx="2"/>
          </p:cNvCxnSpPr>
          <p:nvPr/>
        </p:nvCxnSpPr>
        <p:spPr>
          <a:xfrm>
            <a:off x="6668400" y="2347225"/>
            <a:ext cx="6000" cy="54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" name="Google Shape;333;p51"/>
          <p:cNvSpPr txBox="1"/>
          <p:nvPr/>
        </p:nvSpPr>
        <p:spPr>
          <a:xfrm>
            <a:off x="7696500" y="1643550"/>
            <a:ext cx="45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Yes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51"/>
          <p:cNvSpPr txBox="1"/>
          <p:nvPr/>
        </p:nvSpPr>
        <p:spPr>
          <a:xfrm>
            <a:off x="6477300" y="2405550"/>
            <a:ext cx="45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No</a:t>
            </a:r>
            <a:endParaRPr sz="12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51"/>
          <p:cNvSpPr txBox="1"/>
          <p:nvPr/>
        </p:nvSpPr>
        <p:spPr>
          <a:xfrm>
            <a:off x="8079600" y="1711950"/>
            <a:ext cx="1061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Print “wow”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51"/>
          <p:cNvSpPr txBox="1"/>
          <p:nvPr/>
        </p:nvSpPr>
        <p:spPr>
          <a:xfrm>
            <a:off x="6174600" y="2854950"/>
            <a:ext cx="106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Print “That’s not many…”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51"/>
          <p:cNvSpPr txBox="1"/>
          <p:nvPr/>
        </p:nvSpPr>
        <p:spPr>
          <a:xfrm>
            <a:off x="724575" y="4061725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Elif Statement</a:t>
            </a:r>
            <a:endParaRPr/>
          </a:p>
        </p:txBody>
      </p:sp>
      <p:sp>
        <p:nvSpPr>
          <p:cNvPr id="343" name="Google Shape;343;p52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Let’s see it in action: let’s print something different for class sizes 50-100.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Note: We </a:t>
            </a:r>
            <a:r>
              <a:rPr i="1" lang="en"/>
              <a:t>always</a:t>
            </a:r>
            <a:r>
              <a:rPr lang="en"/>
              <a:t> execute this line because it’s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outside of the conditionals.</a:t>
            </a:r>
            <a:endParaRPr/>
          </a:p>
        </p:txBody>
      </p:sp>
      <p:graphicFrame>
        <p:nvGraphicFramePr>
          <p:cNvPr id="344" name="Google Shape;344;p52"/>
          <p:cNvGraphicFramePr/>
          <p:nvPr/>
        </p:nvGraphicFramePr>
        <p:xfrm>
          <a:off x="166788" y="1522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5405700"/>
              </a:tblGrid>
              <a:tr h="2222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num_students = 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"How many students? 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num_students &gt; </a:t>
                      </a:r>
                      <a:r>
                        <a:rPr lang="en" sz="13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100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"Wow, more than 100!"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"That's a lot!"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elif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num_students &gt; </a:t>
                      </a:r>
                      <a:r>
                        <a:rPr lang="en" sz="13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50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"50-100 is a medium-sized class."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0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"Less than 50? That’s not very many..."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said"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 num_students, 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"students."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345" name="Google Shape;345;p52"/>
          <p:cNvSpPr/>
          <p:nvPr/>
        </p:nvSpPr>
        <p:spPr>
          <a:xfrm>
            <a:off x="5648700" y="1470050"/>
            <a:ext cx="2039400" cy="877175"/>
          </a:xfrm>
          <a:prstGeom prst="flowChartDecision">
            <a:avLst/>
          </a:prstGeom>
          <a:solidFill>
            <a:srgbClr val="FFEB38"/>
          </a:solidFill>
          <a:ln cap="flat" cmpd="sng" w="9525">
            <a:solidFill>
              <a:srgbClr val="0040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Calibri"/>
                <a:ea typeface="Calibri"/>
                <a:cs typeface="Calibri"/>
                <a:sym typeface="Calibri"/>
              </a:rPr>
              <a:t>num_students &gt; 100?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6" name="Google Shape;346;p52"/>
          <p:cNvCxnSpPr>
            <a:stCxn id="345" idx="3"/>
          </p:cNvCxnSpPr>
          <p:nvPr/>
        </p:nvCxnSpPr>
        <p:spPr>
          <a:xfrm>
            <a:off x="7688100" y="1908638"/>
            <a:ext cx="4761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7" name="Google Shape;347;p52"/>
          <p:cNvCxnSpPr>
            <a:stCxn id="345" idx="2"/>
            <a:endCxn id="348" idx="0"/>
          </p:cNvCxnSpPr>
          <p:nvPr/>
        </p:nvCxnSpPr>
        <p:spPr>
          <a:xfrm>
            <a:off x="6668400" y="2347225"/>
            <a:ext cx="0" cy="53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9" name="Google Shape;349;p52"/>
          <p:cNvSpPr txBox="1"/>
          <p:nvPr/>
        </p:nvSpPr>
        <p:spPr>
          <a:xfrm>
            <a:off x="7696500" y="1643550"/>
            <a:ext cx="45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Yes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52"/>
          <p:cNvSpPr txBox="1"/>
          <p:nvPr/>
        </p:nvSpPr>
        <p:spPr>
          <a:xfrm>
            <a:off x="6477300" y="2405550"/>
            <a:ext cx="45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No</a:t>
            </a:r>
            <a:endParaRPr sz="1200"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52"/>
          <p:cNvSpPr txBox="1"/>
          <p:nvPr/>
        </p:nvSpPr>
        <p:spPr>
          <a:xfrm>
            <a:off x="8079600" y="1711950"/>
            <a:ext cx="1061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Print “wow”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52"/>
          <p:cNvSpPr txBox="1"/>
          <p:nvPr/>
        </p:nvSpPr>
        <p:spPr>
          <a:xfrm>
            <a:off x="7932350" y="3023000"/>
            <a:ext cx="1208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Print “That’s medium-sized”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52"/>
          <p:cNvSpPr/>
          <p:nvPr/>
        </p:nvSpPr>
        <p:spPr>
          <a:xfrm>
            <a:off x="5648700" y="2880800"/>
            <a:ext cx="2039400" cy="877175"/>
          </a:xfrm>
          <a:prstGeom prst="flowChartDecision">
            <a:avLst/>
          </a:prstGeom>
          <a:solidFill>
            <a:srgbClr val="FFEB38"/>
          </a:solidFill>
          <a:ln cap="flat" cmpd="sng" w="9525">
            <a:solidFill>
              <a:srgbClr val="00406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Calibri"/>
                <a:ea typeface="Calibri"/>
                <a:cs typeface="Calibri"/>
                <a:sym typeface="Calibri"/>
              </a:rPr>
              <a:t>num_students &gt; 50?</a:t>
            </a:r>
            <a:endParaRPr b="1" sz="11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3" name="Google Shape;353;p52"/>
          <p:cNvCxnSpPr>
            <a:stCxn id="348" idx="3"/>
          </p:cNvCxnSpPr>
          <p:nvPr/>
        </p:nvCxnSpPr>
        <p:spPr>
          <a:xfrm flipH="1" rot="10800000">
            <a:off x="7688100" y="3316688"/>
            <a:ext cx="4353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4" name="Google Shape;354;p52"/>
          <p:cNvSpPr txBox="1"/>
          <p:nvPr/>
        </p:nvSpPr>
        <p:spPr>
          <a:xfrm>
            <a:off x="7611900" y="3040300"/>
            <a:ext cx="45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Yes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5" name="Google Shape;355;p52"/>
          <p:cNvGrpSpPr/>
          <p:nvPr/>
        </p:nvGrpSpPr>
        <p:grpSpPr>
          <a:xfrm>
            <a:off x="6477300" y="3757975"/>
            <a:ext cx="459300" cy="697200"/>
            <a:chOff x="6477300" y="3757975"/>
            <a:chExt cx="459300" cy="697200"/>
          </a:xfrm>
        </p:grpSpPr>
        <p:cxnSp>
          <p:nvCxnSpPr>
            <p:cNvPr id="356" name="Google Shape;356;p52"/>
            <p:cNvCxnSpPr>
              <a:stCxn id="348" idx="2"/>
              <a:endCxn id="357" idx="0"/>
            </p:cNvCxnSpPr>
            <p:nvPr/>
          </p:nvCxnSpPr>
          <p:spPr>
            <a:xfrm>
              <a:off x="6668400" y="3757975"/>
              <a:ext cx="0" cy="697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58" name="Google Shape;358;p52"/>
            <p:cNvSpPr txBox="1"/>
            <p:nvPr/>
          </p:nvSpPr>
          <p:spPr>
            <a:xfrm>
              <a:off x="6477300" y="3929550"/>
              <a:ext cx="459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highlight>
                    <a:schemeClr val="lt1"/>
                  </a:highlight>
                  <a:latin typeface="Calibri"/>
                  <a:ea typeface="Calibri"/>
                  <a:cs typeface="Calibri"/>
                  <a:sym typeface="Calibri"/>
                </a:rPr>
                <a:t>No</a:t>
              </a:r>
              <a:endParaRPr sz="1200"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7" name="Google Shape;357;p52"/>
          <p:cNvSpPr txBox="1"/>
          <p:nvPr/>
        </p:nvSpPr>
        <p:spPr>
          <a:xfrm>
            <a:off x="6137700" y="4455175"/>
            <a:ext cx="1061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Print “That’s not many…”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9" name="Google Shape;359;p52"/>
          <p:cNvCxnSpPr/>
          <p:nvPr/>
        </p:nvCxnSpPr>
        <p:spPr>
          <a:xfrm flipH="1" rot="10800000">
            <a:off x="377600" y="3676575"/>
            <a:ext cx="51300" cy="466800"/>
          </a:xfrm>
          <a:prstGeom prst="straightConnector1">
            <a:avLst/>
          </a:prstGeom>
          <a:noFill/>
          <a:ln cap="flat" cmpd="sng" w="28575">
            <a:solidFill>
              <a:srgbClr val="FBC02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3"/>
          <p:cNvSpPr txBox="1"/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Usage Details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few common questions...</a:t>
            </a:r>
            <a:endParaRPr/>
          </a:p>
        </p:txBody>
      </p:sp>
      <p:sp>
        <p:nvSpPr>
          <p:cNvPr id="370" name="Google Shape;370;p54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Question: What order can I use if/elif/else in?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Answer: `else` and `elif` can only come after an `if` or `elif` statement</a:t>
            </a:r>
            <a:endParaRPr/>
          </a:p>
          <a:p>
            <a:pPr indent="-355600" lvl="1" marL="914400" rtl="0" algn="l">
              <a:spcBef>
                <a:spcPts val="48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Why? Because “else” doesn’t make sense unless something was checked before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few common questions...</a:t>
            </a:r>
            <a:endParaRPr/>
          </a:p>
        </p:txBody>
      </p:sp>
      <p:sp>
        <p:nvSpPr>
          <p:cNvPr id="376" name="Google Shape;376;p5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Question: What order can I use if/elif/else in?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Answer: `else` and `elif` can only come after an `if` or `elif` statement</a:t>
            </a:r>
            <a:endParaRPr/>
          </a:p>
          <a:p>
            <a:pPr indent="-355600" lvl="1" marL="914400" rtl="0" algn="l">
              <a:spcBef>
                <a:spcPts val="48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Why? Because “else” doesn’t make sense unless something was checked before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Question: Why not just use multiple if statements?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Answer: Great question...let’s try that.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 just use multiple if statements?</a:t>
            </a:r>
            <a:endParaRPr/>
          </a:p>
        </p:txBody>
      </p:sp>
      <p:sp>
        <p:nvSpPr>
          <p:cNvPr id="382" name="Google Shape;382;p5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Question: Why not just use multiple if statements?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                                                                   vs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                          </a:t>
            </a:r>
            <a:endParaRPr/>
          </a:p>
        </p:txBody>
      </p:sp>
      <p:graphicFrame>
        <p:nvGraphicFramePr>
          <p:cNvPr id="383" name="Google Shape;383;p56"/>
          <p:cNvGraphicFramePr/>
          <p:nvPr/>
        </p:nvGraphicFramePr>
        <p:xfrm>
          <a:off x="107313" y="17205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251150"/>
              </a:tblGrid>
              <a:tr h="2222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= 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a number: 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number &gt; </a:t>
                      </a:r>
                      <a:r>
                        <a:rPr lang="en" sz="13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50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</a:t>
                      </a: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"Big number!"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number &gt; </a:t>
                      </a:r>
                      <a:r>
                        <a:rPr lang="en" sz="13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25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</a:t>
                      </a: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"Medium number."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</a:t>
                      </a: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"Small number"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0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84" name="Google Shape;384;p56"/>
          <p:cNvGraphicFramePr/>
          <p:nvPr/>
        </p:nvGraphicFramePr>
        <p:xfrm>
          <a:off x="4740538" y="17205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251150"/>
              </a:tblGrid>
              <a:tr h="2222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 = 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a number: 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number &gt; </a:t>
                      </a:r>
                      <a:r>
                        <a:rPr lang="en" sz="13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50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</a:t>
                      </a: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"Big number!"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elif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number &gt; </a:t>
                      </a:r>
                      <a:r>
                        <a:rPr lang="en" sz="1350">
                          <a:solidFill>
                            <a:srgbClr val="FBC02D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25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</a:t>
                      </a: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"Medium number."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3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</a:t>
                      </a:r>
                      <a:r>
                        <a:rPr lang="en" sz="13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3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"Small number"</a:t>
                      </a:r>
                      <a:r>
                        <a:rPr lang="en" sz="13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0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385" name="Google Shape;385;p56"/>
          <p:cNvSpPr/>
          <p:nvPr/>
        </p:nvSpPr>
        <p:spPr>
          <a:xfrm>
            <a:off x="-69375" y="2665900"/>
            <a:ext cx="634200" cy="475800"/>
          </a:xfrm>
          <a:prstGeom prst="ellipse">
            <a:avLst/>
          </a:prstGeom>
          <a:noFill/>
          <a:ln cap="flat" cmpd="sng" w="28575">
            <a:solidFill>
              <a:srgbClr val="FBC0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56"/>
          <p:cNvSpPr/>
          <p:nvPr/>
        </p:nvSpPr>
        <p:spPr>
          <a:xfrm>
            <a:off x="4740550" y="2593738"/>
            <a:ext cx="634200" cy="475800"/>
          </a:xfrm>
          <a:prstGeom prst="ellipse">
            <a:avLst/>
          </a:prstGeom>
          <a:noFill/>
          <a:ln cap="flat" cmpd="sng" w="28575">
            <a:solidFill>
              <a:srgbClr val="FBC0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“Nested” conditionals</a:t>
            </a:r>
            <a:endParaRPr/>
          </a:p>
        </p:txBody>
      </p:sp>
      <p:sp>
        <p:nvSpPr>
          <p:cNvPr id="392" name="Google Shape;392;p57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Question: Can you have a conditional </a:t>
            </a:r>
            <a:r>
              <a:rPr i="1" lang="en"/>
              <a:t>inside</a:t>
            </a:r>
            <a:r>
              <a:rPr lang="en"/>
              <a:t> of a conditional?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“Nested” conditionals</a:t>
            </a:r>
            <a:endParaRPr/>
          </a:p>
        </p:txBody>
      </p:sp>
      <p:sp>
        <p:nvSpPr>
          <p:cNvPr id="398" name="Google Shape;398;p58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Question: Can you have a conditional </a:t>
            </a:r>
            <a:r>
              <a:rPr i="1" lang="en"/>
              <a:t>inside</a:t>
            </a:r>
            <a:r>
              <a:rPr lang="en"/>
              <a:t> of a conditional?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Answer: YES! And we often do. We call this “Nested” conditionals (conditionals inside of conditionals)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For example, let’s think through the logic for deciding what to do </a:t>
            </a:r>
            <a:r>
              <a:rPr lang="en"/>
              <a:t>after</a:t>
            </a:r>
            <a:r>
              <a:rPr lang="en"/>
              <a:t> class?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 reads the code you write?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Compiler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You (today)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You (future)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Other people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Style</a:t>
            </a:r>
            <a:r>
              <a:rPr lang="en"/>
              <a:t> is the unofficial rules of writing a program that make it easier for others to understand.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Compiler doesn’t care about style. You (today) may not care about style. Style makes it much easier for You (future) and Other people to read your code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</a:t>
            </a:r>
            <a:r>
              <a:rPr lang="en"/>
              <a:t>ere should you go after class</a:t>
            </a:r>
            <a:r>
              <a:rPr lang="en"/>
              <a:t>?</a:t>
            </a:r>
            <a:endParaRPr/>
          </a:p>
        </p:txBody>
      </p:sp>
      <p:sp>
        <p:nvSpPr>
          <p:cNvPr id="404" name="Google Shape;404;p59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9"/>
          <p:cNvSpPr/>
          <p:nvPr/>
        </p:nvSpPr>
        <p:spPr>
          <a:xfrm>
            <a:off x="287875" y="2156650"/>
            <a:ext cx="2147700" cy="9771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Do I have homework left?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6" name="Google Shape;406;p59"/>
          <p:cNvCxnSpPr>
            <a:stCxn id="405" idx="7"/>
            <a:endCxn id="407" idx="2"/>
          </p:cNvCxnSpPr>
          <p:nvPr/>
        </p:nvCxnSpPr>
        <p:spPr>
          <a:xfrm flipH="1" rot="10800000">
            <a:off x="2121052" y="1941843"/>
            <a:ext cx="1764000" cy="3579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08" name="Google Shape;408;p59"/>
          <p:cNvCxnSpPr>
            <a:stCxn id="405" idx="5"/>
            <a:endCxn id="409" idx="2"/>
          </p:cNvCxnSpPr>
          <p:nvPr/>
        </p:nvCxnSpPr>
        <p:spPr>
          <a:xfrm>
            <a:off x="2121052" y="2990657"/>
            <a:ext cx="1764000" cy="4884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10" name="Google Shape;410;p59"/>
          <p:cNvSpPr txBox="1"/>
          <p:nvPr/>
        </p:nvSpPr>
        <p:spPr>
          <a:xfrm>
            <a:off x="2641550" y="1727050"/>
            <a:ext cx="6228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Yes</a:t>
            </a:r>
            <a:endParaRPr b="1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11" name="Google Shape;411;p59"/>
          <p:cNvSpPr txBox="1"/>
          <p:nvPr/>
        </p:nvSpPr>
        <p:spPr>
          <a:xfrm>
            <a:off x="2641550" y="2652675"/>
            <a:ext cx="6228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No</a:t>
            </a:r>
            <a:endParaRPr b="1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07" name="Google Shape;407;p59"/>
          <p:cNvSpPr/>
          <p:nvPr/>
        </p:nvSpPr>
        <p:spPr>
          <a:xfrm>
            <a:off x="3885050" y="1453300"/>
            <a:ext cx="2147700" cy="9771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Is it done on a computer?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9"/>
          <p:cNvSpPr/>
          <p:nvPr/>
        </p:nvSpPr>
        <p:spPr>
          <a:xfrm>
            <a:off x="3885050" y="2990650"/>
            <a:ext cx="2147700" cy="9771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How’s the weather?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2" name="Google Shape;412;p59"/>
          <p:cNvCxnSpPr>
            <a:stCxn id="407" idx="6"/>
            <a:endCxn id="413" idx="2"/>
          </p:cNvCxnSpPr>
          <p:nvPr/>
        </p:nvCxnSpPr>
        <p:spPr>
          <a:xfrm flipH="1" rot="10800000">
            <a:off x="6032750" y="1443550"/>
            <a:ext cx="1026000" cy="4983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14" name="Google Shape;414;p59"/>
          <p:cNvCxnSpPr>
            <a:stCxn id="409" idx="6"/>
            <a:endCxn id="415" idx="2"/>
          </p:cNvCxnSpPr>
          <p:nvPr/>
        </p:nvCxnSpPr>
        <p:spPr>
          <a:xfrm flipH="1" rot="10800000">
            <a:off x="6032750" y="3053500"/>
            <a:ext cx="1026000" cy="4257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16" name="Google Shape;416;p59"/>
          <p:cNvCxnSpPr>
            <a:stCxn id="407" idx="6"/>
            <a:endCxn id="417" idx="2"/>
          </p:cNvCxnSpPr>
          <p:nvPr/>
        </p:nvCxnSpPr>
        <p:spPr>
          <a:xfrm>
            <a:off x="6032750" y="1941850"/>
            <a:ext cx="1090800" cy="3066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13" name="Google Shape;413;p59"/>
          <p:cNvSpPr/>
          <p:nvPr/>
        </p:nvSpPr>
        <p:spPr>
          <a:xfrm>
            <a:off x="7058750" y="1042513"/>
            <a:ext cx="1621200" cy="801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Go to Computer Lab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9"/>
          <p:cNvSpPr/>
          <p:nvPr/>
        </p:nvSpPr>
        <p:spPr>
          <a:xfrm>
            <a:off x="7123400" y="1891099"/>
            <a:ext cx="1491900" cy="714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Go to Library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59"/>
          <p:cNvSpPr txBox="1"/>
          <p:nvPr/>
        </p:nvSpPr>
        <p:spPr>
          <a:xfrm>
            <a:off x="6158900" y="1074963"/>
            <a:ext cx="77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Yes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19" name="Google Shape;419;p59"/>
          <p:cNvSpPr txBox="1"/>
          <p:nvPr/>
        </p:nvSpPr>
        <p:spPr>
          <a:xfrm>
            <a:off x="6191225" y="2065763"/>
            <a:ext cx="773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No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15" name="Google Shape;415;p59"/>
          <p:cNvSpPr/>
          <p:nvPr/>
        </p:nvSpPr>
        <p:spPr>
          <a:xfrm>
            <a:off x="7058750" y="2652675"/>
            <a:ext cx="1491900" cy="801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Go to Park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59"/>
          <p:cNvSpPr txBox="1"/>
          <p:nvPr/>
        </p:nvSpPr>
        <p:spPr>
          <a:xfrm>
            <a:off x="6091550" y="2734563"/>
            <a:ext cx="77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Sunny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21" name="Google Shape;421;p59"/>
          <p:cNvSpPr txBox="1"/>
          <p:nvPr/>
        </p:nvSpPr>
        <p:spPr>
          <a:xfrm>
            <a:off x="6129050" y="3710700"/>
            <a:ext cx="6987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Rainy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22" name="Google Shape;422;p59"/>
          <p:cNvCxnSpPr>
            <a:stCxn id="409" idx="6"/>
            <a:endCxn id="423" idx="2"/>
          </p:cNvCxnSpPr>
          <p:nvPr/>
        </p:nvCxnSpPr>
        <p:spPr>
          <a:xfrm>
            <a:off x="6032750" y="3479200"/>
            <a:ext cx="961500" cy="3789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23" name="Google Shape;423;p59"/>
          <p:cNvSpPr/>
          <p:nvPr/>
        </p:nvSpPr>
        <p:spPr>
          <a:xfrm>
            <a:off x="6994100" y="3457125"/>
            <a:ext cx="1621200" cy="801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/>
              <a:t>Go to your room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should you go after class?</a:t>
            </a:r>
            <a:endParaRPr/>
          </a:p>
        </p:txBody>
      </p:sp>
      <p:sp>
        <p:nvSpPr>
          <p:cNvPr id="429" name="Google Shape;429;p6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60"/>
          <p:cNvSpPr/>
          <p:nvPr/>
        </p:nvSpPr>
        <p:spPr>
          <a:xfrm>
            <a:off x="287875" y="2156650"/>
            <a:ext cx="2147700" cy="9771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Do I have homework left?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1" name="Google Shape;431;p60"/>
          <p:cNvCxnSpPr>
            <a:stCxn id="430" idx="7"/>
            <a:endCxn id="432" idx="2"/>
          </p:cNvCxnSpPr>
          <p:nvPr/>
        </p:nvCxnSpPr>
        <p:spPr>
          <a:xfrm flipH="1" rot="10800000">
            <a:off x="2121052" y="1941843"/>
            <a:ext cx="1764000" cy="3579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3" name="Google Shape;433;p60"/>
          <p:cNvCxnSpPr>
            <a:stCxn id="430" idx="5"/>
            <a:endCxn id="434" idx="2"/>
          </p:cNvCxnSpPr>
          <p:nvPr/>
        </p:nvCxnSpPr>
        <p:spPr>
          <a:xfrm>
            <a:off x="2121052" y="2990657"/>
            <a:ext cx="1764000" cy="4884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35" name="Google Shape;435;p60"/>
          <p:cNvSpPr txBox="1"/>
          <p:nvPr/>
        </p:nvSpPr>
        <p:spPr>
          <a:xfrm>
            <a:off x="2641550" y="1727050"/>
            <a:ext cx="6228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Yes</a:t>
            </a:r>
            <a:endParaRPr b="1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6" name="Google Shape;436;p60"/>
          <p:cNvSpPr txBox="1"/>
          <p:nvPr/>
        </p:nvSpPr>
        <p:spPr>
          <a:xfrm>
            <a:off x="2641550" y="2652675"/>
            <a:ext cx="6228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No</a:t>
            </a:r>
            <a:endParaRPr b="1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32" name="Google Shape;432;p60"/>
          <p:cNvSpPr/>
          <p:nvPr/>
        </p:nvSpPr>
        <p:spPr>
          <a:xfrm>
            <a:off x="3885050" y="1453300"/>
            <a:ext cx="2147700" cy="9771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Is it done on a computer?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60"/>
          <p:cNvSpPr/>
          <p:nvPr/>
        </p:nvSpPr>
        <p:spPr>
          <a:xfrm>
            <a:off x="3885050" y="2990650"/>
            <a:ext cx="2147700" cy="9771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How’s the weather?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7" name="Google Shape;437;p60"/>
          <p:cNvCxnSpPr>
            <a:stCxn id="432" idx="6"/>
            <a:endCxn id="438" idx="2"/>
          </p:cNvCxnSpPr>
          <p:nvPr/>
        </p:nvCxnSpPr>
        <p:spPr>
          <a:xfrm flipH="1" rot="10800000">
            <a:off x="6032750" y="1443550"/>
            <a:ext cx="1026000" cy="4983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9" name="Google Shape;439;p60"/>
          <p:cNvCxnSpPr>
            <a:stCxn id="434" idx="6"/>
            <a:endCxn id="440" idx="2"/>
          </p:cNvCxnSpPr>
          <p:nvPr/>
        </p:nvCxnSpPr>
        <p:spPr>
          <a:xfrm flipH="1" rot="10800000">
            <a:off x="6032750" y="3053500"/>
            <a:ext cx="1026000" cy="4257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41" name="Google Shape;441;p60"/>
          <p:cNvCxnSpPr>
            <a:stCxn id="432" idx="6"/>
            <a:endCxn id="442" idx="2"/>
          </p:cNvCxnSpPr>
          <p:nvPr/>
        </p:nvCxnSpPr>
        <p:spPr>
          <a:xfrm>
            <a:off x="6032750" y="1941850"/>
            <a:ext cx="1090800" cy="3066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38" name="Google Shape;438;p60"/>
          <p:cNvSpPr/>
          <p:nvPr/>
        </p:nvSpPr>
        <p:spPr>
          <a:xfrm>
            <a:off x="7058750" y="1042513"/>
            <a:ext cx="1621200" cy="801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Go to Computer Lab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60"/>
          <p:cNvSpPr/>
          <p:nvPr/>
        </p:nvSpPr>
        <p:spPr>
          <a:xfrm>
            <a:off x="7123400" y="1891099"/>
            <a:ext cx="1491900" cy="714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Go to Library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60"/>
          <p:cNvSpPr txBox="1"/>
          <p:nvPr/>
        </p:nvSpPr>
        <p:spPr>
          <a:xfrm>
            <a:off x="6158900" y="1074963"/>
            <a:ext cx="77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Yes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44" name="Google Shape;444;p60"/>
          <p:cNvSpPr txBox="1"/>
          <p:nvPr/>
        </p:nvSpPr>
        <p:spPr>
          <a:xfrm>
            <a:off x="6191225" y="2065763"/>
            <a:ext cx="773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No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40" name="Google Shape;440;p60"/>
          <p:cNvSpPr/>
          <p:nvPr/>
        </p:nvSpPr>
        <p:spPr>
          <a:xfrm>
            <a:off x="7058750" y="2652675"/>
            <a:ext cx="1491900" cy="801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/>
              <a:t>Go to Park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60"/>
          <p:cNvSpPr txBox="1"/>
          <p:nvPr/>
        </p:nvSpPr>
        <p:spPr>
          <a:xfrm>
            <a:off x="6091550" y="2734563"/>
            <a:ext cx="77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Sunny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46" name="Google Shape;446;p60"/>
          <p:cNvSpPr txBox="1"/>
          <p:nvPr/>
        </p:nvSpPr>
        <p:spPr>
          <a:xfrm>
            <a:off x="6129050" y="3710700"/>
            <a:ext cx="6987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Rainy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47" name="Google Shape;447;p60"/>
          <p:cNvCxnSpPr>
            <a:stCxn id="434" idx="6"/>
            <a:endCxn id="448" idx="2"/>
          </p:cNvCxnSpPr>
          <p:nvPr/>
        </p:nvCxnSpPr>
        <p:spPr>
          <a:xfrm>
            <a:off x="6032750" y="3479200"/>
            <a:ext cx="961500" cy="3789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48" name="Google Shape;448;p60"/>
          <p:cNvSpPr/>
          <p:nvPr/>
        </p:nvSpPr>
        <p:spPr>
          <a:xfrm>
            <a:off x="6994100" y="3457125"/>
            <a:ext cx="1621200" cy="801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/>
              <a:t>Go to your room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9" name="Google Shape;449;p60"/>
          <p:cNvCxnSpPr/>
          <p:nvPr/>
        </p:nvCxnSpPr>
        <p:spPr>
          <a:xfrm flipH="1" rot="10800000">
            <a:off x="2121052" y="1941843"/>
            <a:ext cx="1764000" cy="3579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0" name="Google Shape;450;p60"/>
          <p:cNvCxnSpPr/>
          <p:nvPr/>
        </p:nvCxnSpPr>
        <p:spPr>
          <a:xfrm>
            <a:off x="2121052" y="2990657"/>
            <a:ext cx="1764000" cy="4884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1" name="Google Shape;451;p60"/>
          <p:cNvCxnSpPr/>
          <p:nvPr/>
        </p:nvCxnSpPr>
        <p:spPr>
          <a:xfrm>
            <a:off x="3590700" y="1134625"/>
            <a:ext cx="13800" cy="1533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2" name="Google Shape;452;p60"/>
          <p:cNvCxnSpPr/>
          <p:nvPr/>
        </p:nvCxnSpPr>
        <p:spPr>
          <a:xfrm rot="10800000">
            <a:off x="3604575" y="1146000"/>
            <a:ext cx="446100" cy="14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3" name="Google Shape;453;p60"/>
          <p:cNvCxnSpPr/>
          <p:nvPr/>
        </p:nvCxnSpPr>
        <p:spPr>
          <a:xfrm rot="10800000">
            <a:off x="3604575" y="2658038"/>
            <a:ext cx="446100" cy="14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4" name="Google Shape;454;p60"/>
          <p:cNvCxnSpPr/>
          <p:nvPr/>
        </p:nvCxnSpPr>
        <p:spPr>
          <a:xfrm>
            <a:off x="3604625" y="2765500"/>
            <a:ext cx="5700" cy="1408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5" name="Google Shape;455;p60"/>
          <p:cNvCxnSpPr/>
          <p:nvPr/>
        </p:nvCxnSpPr>
        <p:spPr>
          <a:xfrm rot="10800000">
            <a:off x="3604563" y="2778913"/>
            <a:ext cx="446100" cy="14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6" name="Google Shape;456;p60"/>
          <p:cNvCxnSpPr/>
          <p:nvPr/>
        </p:nvCxnSpPr>
        <p:spPr>
          <a:xfrm rot="10800000">
            <a:off x="3604563" y="4165363"/>
            <a:ext cx="446100" cy="14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7" name="Google Shape;457;p60"/>
          <p:cNvSpPr txBox="1"/>
          <p:nvPr/>
        </p:nvSpPr>
        <p:spPr>
          <a:xfrm>
            <a:off x="2833250" y="1363325"/>
            <a:ext cx="4461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IF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60"/>
          <p:cNvSpPr txBox="1"/>
          <p:nvPr/>
        </p:nvSpPr>
        <p:spPr>
          <a:xfrm>
            <a:off x="2833250" y="3341725"/>
            <a:ext cx="6987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ELSE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should you go after class?</a:t>
            </a:r>
            <a:endParaRPr/>
          </a:p>
        </p:txBody>
      </p:sp>
      <p:sp>
        <p:nvSpPr>
          <p:cNvPr id="464" name="Google Shape;464;p61"/>
          <p:cNvSpPr txBox="1"/>
          <p:nvPr/>
        </p:nvSpPr>
        <p:spPr>
          <a:xfrm>
            <a:off x="311700" y="771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95959"/>
                </a:solidFill>
              </a:rPr>
              <a:t>if</a:t>
            </a:r>
            <a:r>
              <a:rPr lang="en" sz="1800">
                <a:solidFill>
                  <a:srgbClr val="595959"/>
                </a:solidFill>
              </a:rPr>
              <a:t> (have_homework_left):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     </a:t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465" name="Google Shape;465;p61"/>
          <p:cNvSpPr/>
          <p:nvPr/>
        </p:nvSpPr>
        <p:spPr>
          <a:xfrm>
            <a:off x="764300" y="1657650"/>
            <a:ext cx="2147700" cy="9771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Is it computer homework?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66" name="Google Shape;466;p61"/>
          <p:cNvCxnSpPr>
            <a:stCxn id="465" idx="6"/>
            <a:endCxn id="467" idx="2"/>
          </p:cNvCxnSpPr>
          <p:nvPr/>
        </p:nvCxnSpPr>
        <p:spPr>
          <a:xfrm flipH="1" rot="10800000">
            <a:off x="2912000" y="1669800"/>
            <a:ext cx="1026000" cy="4764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68" name="Google Shape;468;p61"/>
          <p:cNvCxnSpPr>
            <a:stCxn id="465" idx="6"/>
            <a:endCxn id="469" idx="2"/>
          </p:cNvCxnSpPr>
          <p:nvPr/>
        </p:nvCxnSpPr>
        <p:spPr>
          <a:xfrm>
            <a:off x="2912000" y="2146200"/>
            <a:ext cx="1090800" cy="3633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67" name="Google Shape;467;p61"/>
          <p:cNvSpPr/>
          <p:nvPr/>
        </p:nvSpPr>
        <p:spPr>
          <a:xfrm>
            <a:off x="3938000" y="1268938"/>
            <a:ext cx="1621200" cy="801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Go to Computer Lab</a:t>
            </a:r>
            <a:endParaRPr/>
          </a:p>
        </p:txBody>
      </p:sp>
      <p:sp>
        <p:nvSpPr>
          <p:cNvPr id="469" name="Google Shape;469;p61"/>
          <p:cNvSpPr/>
          <p:nvPr/>
        </p:nvSpPr>
        <p:spPr>
          <a:xfrm>
            <a:off x="4002650" y="2152086"/>
            <a:ext cx="1491900" cy="714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Go to Library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61"/>
          <p:cNvSpPr txBox="1"/>
          <p:nvPr/>
        </p:nvSpPr>
        <p:spPr>
          <a:xfrm>
            <a:off x="3070475" y="2270113"/>
            <a:ext cx="7737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No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71" name="Google Shape;471;p61"/>
          <p:cNvSpPr txBox="1"/>
          <p:nvPr/>
        </p:nvSpPr>
        <p:spPr>
          <a:xfrm>
            <a:off x="3038150" y="1279313"/>
            <a:ext cx="77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Yes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72" name="Google Shape;472;p61"/>
          <p:cNvSpPr txBox="1"/>
          <p:nvPr/>
        </p:nvSpPr>
        <p:spPr>
          <a:xfrm>
            <a:off x="311700" y="2948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95959"/>
                </a:solidFill>
              </a:rPr>
              <a:t>else</a:t>
            </a:r>
            <a:r>
              <a:rPr lang="en" sz="1800">
                <a:solidFill>
                  <a:srgbClr val="595959"/>
                </a:solidFill>
              </a:rPr>
              <a:t>: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     </a:t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473" name="Google Shape;473;p61"/>
          <p:cNvSpPr/>
          <p:nvPr/>
        </p:nvSpPr>
        <p:spPr>
          <a:xfrm>
            <a:off x="764300" y="3402825"/>
            <a:ext cx="2147700" cy="9771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How’s the weather?</a:t>
            </a:r>
            <a:endParaRPr/>
          </a:p>
        </p:txBody>
      </p:sp>
      <p:cxnSp>
        <p:nvCxnSpPr>
          <p:cNvPr id="474" name="Google Shape;474;p61"/>
          <p:cNvCxnSpPr>
            <a:stCxn id="473" idx="6"/>
            <a:endCxn id="475" idx="2"/>
          </p:cNvCxnSpPr>
          <p:nvPr/>
        </p:nvCxnSpPr>
        <p:spPr>
          <a:xfrm flipH="1" rot="10800000">
            <a:off x="2912000" y="3368175"/>
            <a:ext cx="1026000" cy="5232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75" name="Google Shape;475;p61"/>
          <p:cNvSpPr/>
          <p:nvPr/>
        </p:nvSpPr>
        <p:spPr>
          <a:xfrm>
            <a:off x="3938000" y="2967188"/>
            <a:ext cx="1491900" cy="801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/>
              <a:t>Go to Park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61"/>
          <p:cNvSpPr txBox="1"/>
          <p:nvPr/>
        </p:nvSpPr>
        <p:spPr>
          <a:xfrm>
            <a:off x="2970800" y="3228188"/>
            <a:ext cx="77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Sunny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77" name="Google Shape;477;p61"/>
          <p:cNvSpPr txBox="1"/>
          <p:nvPr/>
        </p:nvSpPr>
        <p:spPr>
          <a:xfrm>
            <a:off x="3008300" y="4122875"/>
            <a:ext cx="698700" cy="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100">
                <a:latin typeface="Merriweather"/>
                <a:ea typeface="Merriweather"/>
                <a:cs typeface="Merriweather"/>
                <a:sym typeface="Merriweather"/>
              </a:rPr>
              <a:t>Rainy</a:t>
            </a:r>
            <a:endParaRPr b="1" i="0" sz="11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78" name="Google Shape;478;p61"/>
          <p:cNvCxnSpPr>
            <a:stCxn id="473" idx="6"/>
            <a:endCxn id="479" idx="2"/>
          </p:cNvCxnSpPr>
          <p:nvPr/>
        </p:nvCxnSpPr>
        <p:spPr>
          <a:xfrm>
            <a:off x="2912000" y="3891375"/>
            <a:ext cx="961500" cy="378900"/>
          </a:xfrm>
          <a:prstGeom prst="straightConnector1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79" name="Google Shape;479;p61"/>
          <p:cNvSpPr/>
          <p:nvPr/>
        </p:nvSpPr>
        <p:spPr>
          <a:xfrm>
            <a:off x="3873350" y="3869300"/>
            <a:ext cx="1621200" cy="8019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Go to your room</a:t>
            </a:r>
            <a:endParaRPr sz="12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6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should you go after class?</a:t>
            </a:r>
            <a:endParaRPr/>
          </a:p>
        </p:txBody>
      </p:sp>
      <p:sp>
        <p:nvSpPr>
          <p:cNvPr id="485" name="Google Shape;485;p62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86" name="Google Shape;486;p62"/>
          <p:cNvGraphicFramePr/>
          <p:nvPr/>
        </p:nvGraphicFramePr>
        <p:xfrm>
          <a:off x="1578738" y="1249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5405700"/>
              </a:tblGrid>
              <a:tr h="30128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have_homework_left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is_computer_homework: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 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"Go to Computer Lab"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 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"Go to Library"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is_sunny=: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 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"Go to Park"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is_rainy: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 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"Go to room"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4DD0E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should you go after class?</a:t>
            </a:r>
            <a:endParaRPr/>
          </a:p>
        </p:txBody>
      </p:sp>
      <p:sp>
        <p:nvSpPr>
          <p:cNvPr id="492" name="Google Shape;492;p6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Notice: the indentation for the </a:t>
            </a:r>
            <a:r>
              <a:rPr lang="en" u="sng"/>
              <a:t>body</a:t>
            </a:r>
            <a:r>
              <a:rPr lang="en"/>
              <a:t> of a conditional is one more relative to the condition statement.</a:t>
            </a:r>
            <a:endParaRPr u="sng"/>
          </a:p>
        </p:txBody>
      </p:sp>
      <p:graphicFrame>
        <p:nvGraphicFramePr>
          <p:cNvPr id="493" name="Google Shape;493;p63"/>
          <p:cNvGraphicFramePr/>
          <p:nvPr/>
        </p:nvGraphicFramePr>
        <p:xfrm>
          <a:off x="1578738" y="716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5405700"/>
              </a:tblGrid>
              <a:tr h="2222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have_homework_left: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is_computer_homework: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 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"Go to Computer Lab"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 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"Go to Library"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is_sunny=: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 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"Go to Park"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is_rainy: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 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"Go to room"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4DD0E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4"/>
          <p:cNvSpPr txBox="1"/>
          <p:nvPr>
            <p:ph type="title"/>
          </p:nvPr>
        </p:nvSpPr>
        <p:spPr>
          <a:xfrm>
            <a:off x="525150" y="2082650"/>
            <a:ext cx="8093700" cy="9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 Functions &amp; Operators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04" name="Google Shape;504;p6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Now that we know conditionals, we’ll learn some handy string functions.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use these, combined with conditionals, to solve many problems with user input.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10" name="Google Shape;510;p6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Comparing Strings: use `==`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11" name="Google Shape;511;p66"/>
          <p:cNvGraphicFramePr/>
          <p:nvPr/>
        </p:nvGraphicFramePr>
        <p:xfrm>
          <a:off x="1903288" y="1225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756600"/>
              </a:tblGrid>
              <a:tr h="1052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city1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"Kingston"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city2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"MoBay"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strings_equal = (city1 == city2)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17" name="Google Shape;517;p67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Comparing Strings: use `==`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use this to compare strings in the condition of a conditional.</a:t>
            </a:r>
            <a:endParaRPr/>
          </a:p>
        </p:txBody>
      </p:sp>
      <p:graphicFrame>
        <p:nvGraphicFramePr>
          <p:cNvPr id="518" name="Google Shape;518;p67"/>
          <p:cNvGraphicFramePr/>
          <p:nvPr/>
        </p:nvGraphicFramePr>
        <p:xfrm>
          <a:off x="1903288" y="1225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756600"/>
              </a:tblGrid>
              <a:tr h="1052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city1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"Kingston"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city2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"MoBay"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strings_equal = (city1 == city2)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19" name="Google Shape;519;p67"/>
          <p:cNvGraphicFramePr/>
          <p:nvPr/>
        </p:nvGraphicFramePr>
        <p:xfrm>
          <a:off x="1179088" y="310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6571600"/>
              </a:tblGrid>
              <a:tr h="1403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city1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"Kingston"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city2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"MoBay"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city1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== 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city2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"These cities are equal."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"These cities are not equal."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sp>
        <p:nvSpPr>
          <p:cNvPr id="520" name="Google Shape;520;p67"/>
          <p:cNvSpPr txBox="1"/>
          <p:nvPr/>
        </p:nvSpPr>
        <p:spPr>
          <a:xfrm rot="1943943">
            <a:off x="7217364" y="1101701"/>
            <a:ext cx="1407021" cy="4001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Case-sensitive!!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26" name="Google Shape;526;p68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2.   Converting a string to all uppercase or all lowercase: string.upper() and string.lower()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27" name="Google Shape;527;p68"/>
          <p:cNvGraphicFramePr/>
          <p:nvPr/>
        </p:nvGraphicFramePr>
        <p:xfrm>
          <a:off x="1734213" y="143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5675550"/>
              </a:tblGrid>
              <a:tr h="1154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word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"AppLe"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word_uppercase = word.upper()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"APPLE"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word_lowercase = word.lower()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"apple"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“Rules”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Full set of style rules are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https://www.python.org/dev/peps/pep-0008/</a:t>
            </a:r>
            <a:r>
              <a:rPr lang="en"/>
              <a:t>. There are </a:t>
            </a:r>
            <a:r>
              <a:rPr i="1" lang="en"/>
              <a:t>lots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We’ll learn rules little by little as we learn new concepts. Watch the code that I write and try to imitate the patterns that you see.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69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33" name="Google Shape;533;p69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2.   Converting a string to all uppercase or all lowercase: string.upper() and string.lower()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is handy for comparing user input, so you don’t have to worry about capitalization.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34" name="Google Shape;534;p69"/>
          <p:cNvGraphicFramePr/>
          <p:nvPr/>
        </p:nvGraphicFramePr>
        <p:xfrm>
          <a:off x="1676763" y="26285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5675550"/>
              </a:tblGrid>
              <a:tr h="1154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secret_word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"bison"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guess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"Guess the word: 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secret_word.lower() == guess.lower():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guessed correctly"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 </a:t>
                      </a:r>
                      <a:r>
                        <a:rPr lang="en" sz="1650">
                          <a:solidFill>
                            <a:srgbClr val="4DD0E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"Try again"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40" name="Google Shape;540;p7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3.   Get the length of a string: use `len(string)`</a:t>
            </a:r>
            <a:endParaRPr/>
          </a:p>
        </p:txBody>
      </p:sp>
      <p:graphicFrame>
        <p:nvGraphicFramePr>
          <p:cNvPr id="541" name="Google Shape;541;p70"/>
          <p:cNvGraphicFramePr/>
          <p:nvPr/>
        </p:nvGraphicFramePr>
        <p:xfrm>
          <a:off x="2578538" y="12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986925"/>
              </a:tblGrid>
              <a:tr h="761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"Frederick"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name_length = </a:t>
                      </a:r>
                      <a:r>
                        <a:rPr lang="en" sz="1650">
                          <a:solidFill>
                            <a:srgbClr val="CE93D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len</a:t>
                      </a: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(name)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9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71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47" name="Google Shape;547;p71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4.   Get the i-th character of a string: use `string[i]`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number inside the square brackets is called an </a:t>
            </a:r>
            <a:r>
              <a:rPr i="1" lang="en"/>
              <a:t>index</a:t>
            </a:r>
            <a:r>
              <a:rPr lang="en"/>
              <a:t>. In Python, we start counting from 0, so the first letter is index 0, the second is index 1, and so on</a:t>
            </a:r>
            <a:endParaRPr/>
          </a:p>
        </p:txBody>
      </p:sp>
      <p:graphicFrame>
        <p:nvGraphicFramePr>
          <p:cNvPr id="548" name="Google Shape;548;p71"/>
          <p:cNvGraphicFramePr/>
          <p:nvPr/>
        </p:nvGraphicFramePr>
        <p:xfrm>
          <a:off x="471463" y="24085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257375"/>
              </a:tblGrid>
              <a:tr h="1100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"Frederick"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first_letter = name[0]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“F”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fifth_letter = name[4]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“e”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9" name="Google Shape;549;p71"/>
          <p:cNvGraphicFramePr/>
          <p:nvPr/>
        </p:nvGraphicFramePr>
        <p:xfrm>
          <a:off x="5164950" y="24254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2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55" name="Google Shape;555;p72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4.   Get the i-th character of a string: use `string[i]`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number inside the square brackets is called an </a:t>
            </a:r>
            <a:r>
              <a:rPr i="1" lang="en"/>
              <a:t>index</a:t>
            </a:r>
            <a:r>
              <a:rPr lang="en"/>
              <a:t>. In Python, we start counting from 0, so the first letter is index 0, the second is index 1, and so on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(We will see indexes again this afternoon…)</a:t>
            </a:r>
            <a:endParaRPr/>
          </a:p>
        </p:txBody>
      </p:sp>
      <p:graphicFrame>
        <p:nvGraphicFramePr>
          <p:cNvPr id="556" name="Google Shape;556;p72"/>
          <p:cNvGraphicFramePr/>
          <p:nvPr/>
        </p:nvGraphicFramePr>
        <p:xfrm>
          <a:off x="471463" y="24085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257375"/>
              </a:tblGrid>
              <a:tr h="1100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"Frederick"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first_letter = name[0]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“F”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fifth_letter = name[4]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“e”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57" name="Google Shape;557;p72"/>
          <p:cNvGraphicFramePr/>
          <p:nvPr/>
        </p:nvGraphicFramePr>
        <p:xfrm>
          <a:off x="5164950" y="24254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58" name="Google Shape;558;p72"/>
          <p:cNvSpPr txBox="1"/>
          <p:nvPr/>
        </p:nvSpPr>
        <p:spPr>
          <a:xfrm>
            <a:off x="6912300" y="16900"/>
            <a:ext cx="2010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Indexing”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3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64" name="Google Shape;564;p73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5.   Get a subset of a string: use `string[start_index:end_index]`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subset of a string is called a </a:t>
            </a:r>
            <a:r>
              <a:rPr b="1" lang="en"/>
              <a:t>substring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73"/>
          <p:cNvSpPr txBox="1"/>
          <p:nvPr/>
        </p:nvSpPr>
        <p:spPr>
          <a:xfrm>
            <a:off x="6912300" y="16900"/>
            <a:ext cx="2010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“Slicing”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4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71" name="Google Shape;571;p74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5.   Get a subset of a string: use `string[start_index:end_index]`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subset of a string is called a </a:t>
            </a:r>
            <a:r>
              <a:rPr b="1" lang="en"/>
              <a:t>substring</a:t>
            </a:r>
            <a:r>
              <a:rPr lang="en"/>
              <a:t>.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start_index is </a:t>
            </a:r>
            <a:r>
              <a:rPr i="1" lang="en"/>
              <a:t>inclusive</a:t>
            </a:r>
            <a:r>
              <a:rPr lang="en"/>
              <a:t>, the end_index is </a:t>
            </a:r>
            <a:r>
              <a:rPr i="1" lang="en"/>
              <a:t>exclusive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72" name="Google Shape;572;p74"/>
          <p:cNvGraphicFramePr/>
          <p:nvPr/>
        </p:nvGraphicFramePr>
        <p:xfrm>
          <a:off x="360013" y="26540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794350"/>
              </a:tblGrid>
              <a:tr h="1591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"Frederick"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name_mid = name[3:6]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“der”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name_start = name[0:4]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“Fred”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73" name="Google Shape;573;p74"/>
          <p:cNvGraphicFramePr/>
          <p:nvPr/>
        </p:nvGraphicFramePr>
        <p:xfrm>
          <a:off x="5317350" y="29162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74" name="Google Shape;574;p74"/>
          <p:cNvSpPr txBox="1"/>
          <p:nvPr/>
        </p:nvSpPr>
        <p:spPr>
          <a:xfrm>
            <a:off x="6912300" y="16900"/>
            <a:ext cx="2010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“Slicing”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5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80" name="Google Shape;580;p75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5.   Get a subset of a string: use `string[start_index:end_index]`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subset of a string is called a </a:t>
            </a:r>
            <a:r>
              <a:rPr b="1" lang="en"/>
              <a:t>substring</a:t>
            </a:r>
            <a:r>
              <a:rPr lang="en"/>
              <a:t>.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start_index is </a:t>
            </a:r>
            <a:r>
              <a:rPr i="1" lang="en"/>
              <a:t>inclusive</a:t>
            </a:r>
            <a:r>
              <a:rPr lang="en"/>
              <a:t>, the end_index is </a:t>
            </a:r>
            <a:r>
              <a:rPr i="1" lang="en"/>
              <a:t>exclusive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you leave out start_index, Python assumes to start from the beginning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81" name="Google Shape;581;p75"/>
          <p:cNvGraphicFramePr/>
          <p:nvPr/>
        </p:nvGraphicFramePr>
        <p:xfrm>
          <a:off x="360013" y="26540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794350"/>
              </a:tblGrid>
              <a:tr h="1591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"Frederick"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name_mid = name[3:6]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“der”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name_start = name[:4]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“Fred”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82" name="Google Shape;582;p75"/>
          <p:cNvGraphicFramePr/>
          <p:nvPr/>
        </p:nvGraphicFramePr>
        <p:xfrm>
          <a:off x="5317350" y="29162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83" name="Google Shape;583;p75"/>
          <p:cNvSpPr txBox="1"/>
          <p:nvPr/>
        </p:nvSpPr>
        <p:spPr>
          <a:xfrm>
            <a:off x="6912300" y="16900"/>
            <a:ext cx="2010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“Slicing”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7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89" name="Google Shape;589;p7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5.   Get a subset of a string: use `string[start_index:end_index]`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subset of a string is called a </a:t>
            </a:r>
            <a:r>
              <a:rPr b="1" lang="en"/>
              <a:t>substring</a:t>
            </a:r>
            <a:r>
              <a:rPr lang="en"/>
              <a:t>.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start_index is </a:t>
            </a:r>
            <a:r>
              <a:rPr i="1" lang="en"/>
              <a:t>inclusive</a:t>
            </a:r>
            <a:r>
              <a:rPr lang="en"/>
              <a:t>, the end_index is </a:t>
            </a:r>
            <a:r>
              <a:rPr i="1" lang="en"/>
              <a:t>exclusive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you leave out start_index, Python assumes to start from the beginning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you leave out end_index, Python assumes to slice until the end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90" name="Google Shape;590;p76"/>
          <p:cNvGraphicFramePr/>
          <p:nvPr/>
        </p:nvGraphicFramePr>
        <p:xfrm>
          <a:off x="360013" y="26540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794350"/>
              </a:tblGrid>
              <a:tr h="1591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"Frederick"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name_mid = name[3:6]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“der”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name_start = name[:4]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“Fred”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name_end = name[5:]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“rick”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91" name="Google Shape;591;p76"/>
          <p:cNvGraphicFramePr/>
          <p:nvPr/>
        </p:nvGraphicFramePr>
        <p:xfrm>
          <a:off x="5317350" y="29162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592" name="Google Shape;592;p76"/>
          <p:cNvSpPr txBox="1"/>
          <p:nvPr/>
        </p:nvSpPr>
        <p:spPr>
          <a:xfrm>
            <a:off x="6912300" y="16900"/>
            <a:ext cx="2010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“Slicing”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7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sp>
        <p:nvSpPr>
          <p:cNvPr id="598" name="Google Shape;598;p77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5.   Get a subset of a string: use `string[start_index:end_index]`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subset of a string is called a </a:t>
            </a:r>
            <a:r>
              <a:rPr b="1" lang="en"/>
              <a:t>substring</a:t>
            </a:r>
            <a:r>
              <a:rPr lang="en"/>
              <a:t>.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start_index is </a:t>
            </a:r>
            <a:r>
              <a:rPr i="1" lang="en"/>
              <a:t>inclusive</a:t>
            </a:r>
            <a:r>
              <a:rPr lang="en"/>
              <a:t>, the end_index is </a:t>
            </a:r>
            <a:r>
              <a:rPr i="1" lang="en"/>
              <a:t>exclusive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you leave out start_index, Python assumes to start from the beginning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you leave out end_index, Python assumes to slice until the end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599" name="Google Shape;599;p77"/>
          <p:cNvGraphicFramePr/>
          <p:nvPr/>
        </p:nvGraphicFramePr>
        <p:xfrm>
          <a:off x="360013" y="26540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794350"/>
              </a:tblGrid>
              <a:tr h="1591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"Frederick"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name_mid = name[3:6]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“der”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name_start = name[:4]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“Fred”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name_end = name[5:]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“rick”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name_copy = name[:]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“Frederick”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00" name="Google Shape;600;p77"/>
          <p:cNvGraphicFramePr/>
          <p:nvPr/>
        </p:nvGraphicFramePr>
        <p:xfrm>
          <a:off x="5317350" y="29162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3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</a:t>
                      </a:r>
                      <a:endParaRPr sz="23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601" name="Google Shape;601;p77"/>
          <p:cNvSpPr txBox="1"/>
          <p:nvPr/>
        </p:nvSpPr>
        <p:spPr>
          <a:xfrm>
            <a:off x="6912300" y="16900"/>
            <a:ext cx="2010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“Slicing”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7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 Pair Share</a:t>
            </a:r>
            <a:endParaRPr/>
          </a:p>
        </p:txBody>
      </p:sp>
      <p:sp>
        <p:nvSpPr>
          <p:cNvPr id="607" name="Google Shape;607;p78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608" name="Google Shape;608;p78"/>
          <p:cNvGraphicFramePr/>
          <p:nvPr/>
        </p:nvGraphicFramePr>
        <p:xfrm>
          <a:off x="3946388" y="6850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{7649111F-AFE1-4E0E-8358-22E2EE5F01CE}</a:tableStyleId>
              </a:tblPr>
              <a:tblGrid>
                <a:gridCol w="4794350"/>
              </a:tblGrid>
              <a:tr h="1591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 = </a:t>
                      </a:r>
                      <a:r>
                        <a:rPr lang="en" sz="1650">
                          <a:solidFill>
                            <a:srgbClr val="9CCC6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"Jamcoders"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name_mid = name[3:6]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“der”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name_start = name[:4]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“Fred”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name_end = name[5:]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“rick”</a:t>
                      </a:r>
                      <a:endParaRPr sz="1650">
                        <a:solidFill>
                          <a:srgbClr val="F06292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50">
                          <a:solidFill>
                            <a:srgbClr val="ECEFF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name_copy = name[:] </a:t>
                      </a:r>
                      <a:r>
                        <a:rPr lang="en" sz="1650">
                          <a:solidFill>
                            <a:srgbClr val="F06292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== “Frederick”</a:t>
                      </a:r>
                      <a:endParaRPr sz="1650">
                        <a:solidFill>
                          <a:srgbClr val="ECEFF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solidFill>
                      <a:srgbClr val="21212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Name conventions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Variable names should be “snakecase”, meaning all lowercase and multiple words separated by underscores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Examples: num_people, student_name, student_age, is_raining</a:t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79"/>
          <p:cNvSpPr txBox="1"/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learn?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80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can use </a:t>
            </a:r>
            <a:r>
              <a:rPr b="1" lang="en"/>
              <a:t>if</a:t>
            </a:r>
            <a:r>
              <a:rPr lang="en"/>
              <a:t>, </a:t>
            </a:r>
            <a:r>
              <a:rPr b="1" lang="en"/>
              <a:t>elif</a:t>
            </a:r>
            <a:r>
              <a:rPr lang="en"/>
              <a:t>, and </a:t>
            </a:r>
            <a:r>
              <a:rPr b="1" lang="en"/>
              <a:t>else</a:t>
            </a:r>
            <a:r>
              <a:rPr lang="en"/>
              <a:t> statements to write </a:t>
            </a:r>
            <a:r>
              <a:rPr b="1" lang="en"/>
              <a:t>conditionals</a:t>
            </a:r>
            <a:r>
              <a:rPr lang="en"/>
              <a:t>, which are a type of coding construct that allow us to execute or not execute some code based on a </a:t>
            </a:r>
            <a:r>
              <a:rPr b="1" lang="en"/>
              <a:t>condition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Conditionals can be </a:t>
            </a:r>
            <a:r>
              <a:rPr b="1" lang="en"/>
              <a:t>nested</a:t>
            </a:r>
            <a:r>
              <a:rPr lang="en"/>
              <a:t> inside of other conditionals for more complicated decisions. </a:t>
            </a:r>
            <a:r>
              <a:rPr b="1" lang="en"/>
              <a:t>Indentation</a:t>
            </a:r>
            <a:r>
              <a:rPr lang="en"/>
              <a:t> determines which statements are part of the </a:t>
            </a:r>
            <a:r>
              <a:rPr b="1" lang="en"/>
              <a:t>body</a:t>
            </a:r>
            <a:r>
              <a:rPr lang="en"/>
              <a:t> of a conditional and which are not.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Strings have some handy built-in functions and operators.</a:t>
            </a:r>
            <a:endParaRPr/>
          </a:p>
        </p:txBody>
      </p:sp>
      <p:sp>
        <p:nvSpPr>
          <p:cNvPr id="619" name="Google Shape;619;p80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Summary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Name conventions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Variable names should be “snakecase”, meaning all lowercase and multiple words separated by underscores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Examples: num_people, student_name, student_age, is_raining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Variable names you pick should be </a:t>
            </a:r>
            <a:r>
              <a:rPr i="1" lang="en"/>
              <a:t>descriptive</a:t>
            </a:r>
            <a:r>
              <a:rPr lang="en"/>
              <a:t>, so you can tell what they represent, but not so long as to be overwhelming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Representing the number of bananas on a supermarket shelf:</a:t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Bad: x, NumBananas, the_quantity_of_bananas, fruits</a:t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Good: num_bananas, banana_count</a:t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 Conventions</a:t>
            </a:r>
            <a:endParaRPr/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 comments to describe what your code does if it isn’t obvious from the variable names and operators.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